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4423" r:id="rId5"/>
  </p:sldMasterIdLst>
  <p:notesMasterIdLst>
    <p:notesMasterId r:id="rId85"/>
  </p:notesMasterIdLst>
  <p:sldIdLst>
    <p:sldId id="258" r:id="rId6"/>
    <p:sldId id="1945" r:id="rId7"/>
    <p:sldId id="1863" r:id="rId8"/>
    <p:sldId id="1720" r:id="rId9"/>
    <p:sldId id="1731" r:id="rId10"/>
    <p:sldId id="1929" r:id="rId11"/>
    <p:sldId id="1917" r:id="rId12"/>
    <p:sldId id="1935" r:id="rId13"/>
    <p:sldId id="1860" r:id="rId14"/>
    <p:sldId id="1722" r:id="rId15"/>
    <p:sldId id="1864" r:id="rId16"/>
    <p:sldId id="1947" r:id="rId17"/>
    <p:sldId id="1869" r:id="rId18"/>
    <p:sldId id="1936" r:id="rId19"/>
    <p:sldId id="1910" r:id="rId20"/>
    <p:sldId id="1905" r:id="rId21"/>
    <p:sldId id="1909" r:id="rId22"/>
    <p:sldId id="1907" r:id="rId23"/>
    <p:sldId id="1887" r:id="rId24"/>
    <p:sldId id="1862" r:id="rId25"/>
    <p:sldId id="1948" r:id="rId26"/>
    <p:sldId id="1949" r:id="rId27"/>
    <p:sldId id="1950" r:id="rId28"/>
    <p:sldId id="1723" r:id="rId29"/>
    <p:sldId id="1932" r:id="rId30"/>
    <p:sldId id="1931" r:id="rId31"/>
    <p:sldId id="1933" r:id="rId32"/>
    <p:sldId id="1934" r:id="rId33"/>
    <p:sldId id="1930" r:id="rId34"/>
    <p:sldId id="1913" r:id="rId35"/>
    <p:sldId id="1724" r:id="rId36"/>
    <p:sldId id="1937" r:id="rId37"/>
    <p:sldId id="1888" r:id="rId38"/>
    <p:sldId id="1874" r:id="rId39"/>
    <p:sldId id="1938" r:id="rId40"/>
    <p:sldId id="1939" r:id="rId41"/>
    <p:sldId id="1940" r:id="rId42"/>
    <p:sldId id="1941" r:id="rId43"/>
    <p:sldId id="1942" r:id="rId44"/>
    <p:sldId id="1943" r:id="rId45"/>
    <p:sldId id="1944" r:id="rId46"/>
    <p:sldId id="1914" r:id="rId47"/>
    <p:sldId id="1921" r:id="rId48"/>
    <p:sldId id="1923" r:id="rId49"/>
    <p:sldId id="1924" r:id="rId50"/>
    <p:sldId id="1925" r:id="rId51"/>
    <p:sldId id="1922" r:id="rId52"/>
    <p:sldId id="1926" r:id="rId53"/>
    <p:sldId id="1927" r:id="rId54"/>
    <p:sldId id="1946" r:id="rId55"/>
    <p:sldId id="1912" r:id="rId56"/>
    <p:sldId id="1865" r:id="rId57"/>
    <p:sldId id="1866" r:id="rId58"/>
    <p:sldId id="1867" r:id="rId59"/>
    <p:sldId id="1870" r:id="rId60"/>
    <p:sldId id="1871" r:id="rId61"/>
    <p:sldId id="1872" r:id="rId62"/>
    <p:sldId id="1873" r:id="rId63"/>
    <p:sldId id="1876" r:id="rId64"/>
    <p:sldId id="1877" r:id="rId65"/>
    <p:sldId id="1878" r:id="rId66"/>
    <p:sldId id="1879" r:id="rId67"/>
    <p:sldId id="1880" r:id="rId68"/>
    <p:sldId id="1889" r:id="rId69"/>
    <p:sldId id="1890" r:id="rId70"/>
    <p:sldId id="1895" r:id="rId71"/>
    <p:sldId id="1896" r:id="rId72"/>
    <p:sldId id="1891" r:id="rId73"/>
    <p:sldId id="1893" r:id="rId74"/>
    <p:sldId id="1894" r:id="rId75"/>
    <p:sldId id="1897" r:id="rId76"/>
    <p:sldId id="1898" r:id="rId77"/>
    <p:sldId id="1899" r:id="rId78"/>
    <p:sldId id="1911" r:id="rId79"/>
    <p:sldId id="1904" r:id="rId80"/>
    <p:sldId id="1918" r:id="rId81"/>
    <p:sldId id="1920" r:id="rId82"/>
    <p:sldId id="1919" r:id="rId83"/>
    <p:sldId id="1721"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95CD7C-DF72-F9D0-B229-EB2516636D4A}" name="Allie Mazurek" initials="AM" userId="S::amaz@colostate.edu::efd089b1-40cf-4e32-8bb5-f5737c28171a" providerId="AD"/>
  <p188:author id="{9B2BF494-A6AC-DD21-44AA-28A6ABD810C7}" name="Russ Schumacher" initials="RS" userId="S::rschumac@colostate.edu::736de037-0ecf-41aa-afd7-a5a00db1110a" providerId="AD"/>
  <p188:author id="{37DFC1B3-EBED-874A-D466-032E2A6F63F8}" name="Peter Globe" initials="PG" userId="S::petergbl@colostate.edu::cb0e5b7d-c348-44b7-aa51-0a8292fc616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918"/>
    <a:srgbClr val="80AB74"/>
    <a:srgbClr val="BFFBAB"/>
    <a:srgbClr val="26FB83"/>
    <a:srgbClr val="16914B"/>
    <a:srgbClr val="13793F"/>
    <a:srgbClr val="9FCED1"/>
    <a:srgbClr val="2B723F"/>
    <a:srgbClr val="1C492A"/>
    <a:srgbClr val="235D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17594C-1D63-CE16-5C93-CEE34302AAC5}" v="2" dt="2026-10-19T17:54:03.473"/>
    <p1510:client id="{8DD94315-57FC-CD44-AB22-F76F7AA2D434}" v="2" dt="2026-10-19T18:26:14.9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tableStyles" Target="tableStyle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microsoft.com/office/2016/11/relationships/changesInfo" Target="changesInfos/changesInfo1.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microsoft.com/office/2018/10/relationships/authors" Target="author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e Mazurek" userId="S::amaz@colostate.edu::efd089b1-40cf-4e32-8bb5-f5737c28171a" providerId="AD" clId="Web-{BA803B51-B321-3B78-C949-23B137D0FE73}"/>
    <pc:docChg chg="modSld">
      <pc:chgData name="Allie Mazurek" userId="S::amaz@colostate.edu::efd089b1-40cf-4e32-8bb5-f5737c28171a" providerId="AD" clId="Web-{BA803B51-B321-3B78-C949-23B137D0FE73}" dt="2026-10-16T15:44:01.870" v="52" actId="20577"/>
      <pc:docMkLst>
        <pc:docMk/>
      </pc:docMkLst>
      <pc:sldChg chg="modSp">
        <pc:chgData name="Allie Mazurek" userId="S::amaz@colostate.edu::efd089b1-40cf-4e32-8bb5-f5737c28171a" providerId="AD" clId="Web-{BA803B51-B321-3B78-C949-23B137D0FE73}" dt="2026-10-16T15:44:01.870" v="52" actId="20577"/>
        <pc:sldMkLst>
          <pc:docMk/>
          <pc:sldMk cId="3936713892" sldId="1721"/>
        </pc:sldMkLst>
        <pc:spChg chg="mod">
          <ac:chgData name="Allie Mazurek" userId="S::amaz@colostate.edu::efd089b1-40cf-4e32-8bb5-f5737c28171a" providerId="AD" clId="Web-{BA803B51-B321-3B78-C949-23B137D0FE73}" dt="2026-10-15T20:35:37.847" v="50" actId="1076"/>
          <ac:spMkLst>
            <pc:docMk/>
            <pc:sldMk cId="3936713892" sldId="1721"/>
            <ac:spMk id="2" creationId="{7F772F4E-04DE-8089-7ACB-0607D34C1921}"/>
          </ac:spMkLst>
        </pc:spChg>
        <pc:spChg chg="mod">
          <ac:chgData name="Allie Mazurek" userId="S::amaz@colostate.edu::efd089b1-40cf-4e32-8bb5-f5737c28171a" providerId="AD" clId="Web-{BA803B51-B321-3B78-C949-23B137D0FE73}" dt="2026-10-16T15:44:01.870" v="52" actId="20577"/>
          <ac:spMkLst>
            <pc:docMk/>
            <pc:sldMk cId="3936713892" sldId="1721"/>
            <ac:spMk id="3" creationId="{A83E9F9D-A012-4D0B-0894-0E3CD1A5631D}"/>
          </ac:spMkLst>
        </pc:spChg>
      </pc:sldChg>
    </pc:docChg>
  </pc:docChgLst>
  <pc:docChgLst>
    <pc:chgData name="Allie Mazurek" userId="efd089b1-40cf-4e32-8bb5-f5737c28171a" providerId="ADAL" clId="{2690CEB9-2F5E-5563-9253-EF5CED55A053}"/>
    <pc:docChg chg="undo custSel modSld">
      <pc:chgData name="Allie Mazurek" userId="efd089b1-40cf-4e32-8bb5-f5737c28171a" providerId="ADAL" clId="{2690CEB9-2F5E-5563-9253-EF5CED55A053}" dt="2026-10-19T20:35:18.010" v="4" actId="1036"/>
      <pc:docMkLst>
        <pc:docMk/>
      </pc:docMkLst>
      <pc:sldChg chg="modSp mod">
        <pc:chgData name="Allie Mazurek" userId="efd089b1-40cf-4e32-8bb5-f5737c28171a" providerId="ADAL" clId="{2690CEB9-2F5E-5563-9253-EF5CED55A053}" dt="2026-10-19T20:35:18.010" v="4" actId="1036"/>
        <pc:sldMkLst>
          <pc:docMk/>
          <pc:sldMk cId="2633336140" sldId="1919"/>
        </pc:sldMkLst>
        <pc:spChg chg="mod">
          <ac:chgData name="Allie Mazurek" userId="efd089b1-40cf-4e32-8bb5-f5737c28171a" providerId="ADAL" clId="{2690CEB9-2F5E-5563-9253-EF5CED55A053}" dt="2026-10-19T20:35:18.010" v="4" actId="1036"/>
          <ac:spMkLst>
            <pc:docMk/>
            <pc:sldMk cId="2633336140" sldId="1919"/>
            <ac:spMk id="27" creationId="{1AC848BE-666F-5906-B7E8-CD5CED74C012}"/>
          </ac:spMkLst>
        </pc:spChg>
      </pc:sldChg>
      <pc:sldChg chg="modSp mod">
        <pc:chgData name="Allie Mazurek" userId="efd089b1-40cf-4e32-8bb5-f5737c28171a" providerId="ADAL" clId="{2690CEB9-2F5E-5563-9253-EF5CED55A053}" dt="2026-10-19T18:26:14.941" v="1" actId="14100"/>
        <pc:sldMkLst>
          <pc:docMk/>
          <pc:sldMk cId="628130188" sldId="1946"/>
        </pc:sldMkLst>
        <pc:picChg chg="mod">
          <ac:chgData name="Allie Mazurek" userId="efd089b1-40cf-4e32-8bb5-f5737c28171a" providerId="ADAL" clId="{2690CEB9-2F5E-5563-9253-EF5CED55A053}" dt="2026-10-19T18:26:14.941" v="1" actId="14100"/>
          <ac:picMkLst>
            <pc:docMk/>
            <pc:sldMk cId="628130188" sldId="1946"/>
            <ac:picMk id="9" creationId="{DC69A386-BE35-5CCD-B8DA-D8A63FE93258}"/>
          </ac:picMkLst>
        </pc:picChg>
      </pc:sldChg>
    </pc:docChg>
  </pc:docChgLst>
  <pc:docChgLst>
    <pc:chgData name="Russ Schumacher" userId="S::rschumac@colostate.edu::736de037-0ecf-41aa-afd7-a5a00db1110a" providerId="AD" clId="Web-{7717594C-1D63-CE16-5C93-CEE34302AAC5}"/>
    <pc:docChg chg="modSld">
      <pc:chgData name="Russ Schumacher" userId="S::rschumac@colostate.edu::736de037-0ecf-41aa-afd7-a5a00db1110a" providerId="AD" clId="Web-{7717594C-1D63-CE16-5C93-CEE34302AAC5}" dt="2026-10-19T17:54:03.473" v="1"/>
      <pc:docMkLst>
        <pc:docMk/>
      </pc:docMkLst>
      <pc:sldChg chg="modSp">
        <pc:chgData name="Russ Schumacher" userId="S::rschumac@colostate.edu::736de037-0ecf-41aa-afd7-a5a00db1110a" providerId="AD" clId="Web-{7717594C-1D63-CE16-5C93-CEE34302AAC5}" dt="2026-10-19T17:54:03.473" v="1"/>
        <pc:sldMkLst>
          <pc:docMk/>
          <pc:sldMk cId="1319445719" sldId="1720"/>
        </pc:sldMkLst>
        <pc:picChg chg="mod">
          <ac:chgData name="Russ Schumacher" userId="S::rschumac@colostate.edu::736de037-0ecf-41aa-afd7-a5a00db1110a" providerId="AD" clId="Web-{7717594C-1D63-CE16-5C93-CEE34302AAC5}" dt="2026-10-19T17:54:03.473" v="1"/>
          <ac:picMkLst>
            <pc:docMk/>
            <pc:sldMk cId="1319445719" sldId="1720"/>
            <ac:picMk id="5" creationId="{57FF0105-ECE5-4692-1A5E-6228CC96662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2FE1C0-397C-DF4E-B6A2-20E3E94F2838}"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3DFC3-5517-2F49-8162-71511272418E}" type="slidenum">
              <a:rPr lang="en-US" smtClean="0"/>
              <a:t>‹#›</a:t>
            </a:fld>
            <a:endParaRPr lang="en-US"/>
          </a:p>
        </p:txBody>
      </p:sp>
    </p:spTree>
    <p:extLst>
      <p:ext uri="{BB962C8B-B14F-4D97-AF65-F5344CB8AC3E}">
        <p14:creationId xmlns:p14="http://schemas.microsoft.com/office/powerpoint/2010/main" val="99990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1</a:t>
            </a:fld>
            <a:endParaRPr lang="en-US"/>
          </a:p>
        </p:txBody>
      </p:sp>
    </p:spTree>
    <p:extLst>
      <p:ext uri="{BB962C8B-B14F-4D97-AF65-F5344CB8AC3E}">
        <p14:creationId xmlns:p14="http://schemas.microsoft.com/office/powerpoint/2010/main" val="2017716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10</a:t>
            </a:fld>
            <a:endParaRPr lang="en-US"/>
          </a:p>
        </p:txBody>
      </p:sp>
    </p:spTree>
    <p:extLst>
      <p:ext uri="{BB962C8B-B14F-4D97-AF65-F5344CB8AC3E}">
        <p14:creationId xmlns:p14="http://schemas.microsoft.com/office/powerpoint/2010/main" val="243855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13</a:t>
            </a:fld>
            <a:endParaRPr lang="en-US"/>
          </a:p>
        </p:txBody>
      </p:sp>
    </p:spTree>
    <p:extLst>
      <p:ext uri="{BB962C8B-B14F-4D97-AF65-F5344CB8AC3E}">
        <p14:creationId xmlns:p14="http://schemas.microsoft.com/office/powerpoint/2010/main" val="3285594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15</a:t>
            </a:fld>
            <a:endParaRPr lang="en-US"/>
          </a:p>
        </p:txBody>
      </p:sp>
    </p:spTree>
    <p:extLst>
      <p:ext uri="{BB962C8B-B14F-4D97-AF65-F5344CB8AC3E}">
        <p14:creationId xmlns:p14="http://schemas.microsoft.com/office/powerpoint/2010/main" val="1102923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D6A00-8431-AD10-CFD7-5F89E606F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A855A-569C-F2DB-01A8-62596CFA5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84144-F0B0-CE1E-9529-3780D1A234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67D642-3EC3-4C08-A5EB-DB797C7E9173}"/>
              </a:ext>
            </a:extLst>
          </p:cNvPr>
          <p:cNvSpPr>
            <a:spLocks noGrp="1"/>
          </p:cNvSpPr>
          <p:nvPr>
            <p:ph type="sldNum" sz="quarter" idx="5"/>
          </p:nvPr>
        </p:nvSpPr>
        <p:spPr/>
        <p:txBody>
          <a:bodyPr/>
          <a:lstStyle/>
          <a:p>
            <a:fld id="{CF23DFC3-5517-2F49-8162-71511272418E}" type="slidenum">
              <a:rPr lang="en-US" smtClean="0"/>
              <a:t>16</a:t>
            </a:fld>
            <a:endParaRPr lang="en-US"/>
          </a:p>
        </p:txBody>
      </p:sp>
    </p:spTree>
    <p:extLst>
      <p:ext uri="{BB962C8B-B14F-4D97-AF65-F5344CB8AC3E}">
        <p14:creationId xmlns:p14="http://schemas.microsoft.com/office/powerpoint/2010/main" val="187575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27</a:t>
            </a:fld>
            <a:endParaRPr lang="en-US"/>
          </a:p>
        </p:txBody>
      </p:sp>
    </p:spTree>
    <p:extLst>
      <p:ext uri="{BB962C8B-B14F-4D97-AF65-F5344CB8AC3E}">
        <p14:creationId xmlns:p14="http://schemas.microsoft.com/office/powerpoint/2010/main" val="1597326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52</a:t>
            </a:fld>
            <a:endParaRPr lang="en-US"/>
          </a:p>
        </p:txBody>
      </p:sp>
    </p:spTree>
    <p:extLst>
      <p:ext uri="{BB962C8B-B14F-4D97-AF65-F5344CB8AC3E}">
        <p14:creationId xmlns:p14="http://schemas.microsoft.com/office/powerpoint/2010/main" val="1566487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187E7-0264-C06D-FA7D-36FA7CBB6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4B8CF-95D9-F49A-4D90-0AF92E9A89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732D5-55F7-2A46-E88F-356ADBFD14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091BB4-B61D-309F-D14D-FF3A1AF7861C}"/>
              </a:ext>
            </a:extLst>
          </p:cNvPr>
          <p:cNvSpPr>
            <a:spLocks noGrp="1"/>
          </p:cNvSpPr>
          <p:nvPr>
            <p:ph type="sldNum" sz="quarter" idx="5"/>
          </p:nvPr>
        </p:nvSpPr>
        <p:spPr/>
        <p:txBody>
          <a:bodyPr/>
          <a:lstStyle/>
          <a:p>
            <a:fld id="{CF23DFC3-5517-2F49-8162-71511272418E}" type="slidenum">
              <a:rPr lang="en-US" smtClean="0"/>
              <a:t>53</a:t>
            </a:fld>
            <a:endParaRPr lang="en-US"/>
          </a:p>
        </p:txBody>
      </p:sp>
    </p:spTree>
    <p:extLst>
      <p:ext uri="{BB962C8B-B14F-4D97-AF65-F5344CB8AC3E}">
        <p14:creationId xmlns:p14="http://schemas.microsoft.com/office/powerpoint/2010/main" val="4284036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6F0BC-E986-23E2-2141-C7906724A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9B26F-001B-3378-4E47-E793CA7F5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5F977-8E67-7BAE-97C0-E7C4996F46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16BC28-9BB7-181C-CDD1-6955B26679DB}"/>
              </a:ext>
            </a:extLst>
          </p:cNvPr>
          <p:cNvSpPr>
            <a:spLocks noGrp="1"/>
          </p:cNvSpPr>
          <p:nvPr>
            <p:ph type="sldNum" sz="quarter" idx="5"/>
          </p:nvPr>
        </p:nvSpPr>
        <p:spPr/>
        <p:txBody>
          <a:bodyPr/>
          <a:lstStyle/>
          <a:p>
            <a:fld id="{CF23DFC3-5517-2F49-8162-71511272418E}" type="slidenum">
              <a:rPr lang="en-US" smtClean="0"/>
              <a:t>54</a:t>
            </a:fld>
            <a:endParaRPr lang="en-US"/>
          </a:p>
        </p:txBody>
      </p:sp>
    </p:spTree>
    <p:extLst>
      <p:ext uri="{BB962C8B-B14F-4D97-AF65-F5344CB8AC3E}">
        <p14:creationId xmlns:p14="http://schemas.microsoft.com/office/powerpoint/2010/main" val="2487087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56</a:t>
            </a:fld>
            <a:endParaRPr lang="en-US"/>
          </a:p>
        </p:txBody>
      </p:sp>
    </p:spTree>
    <p:extLst>
      <p:ext uri="{BB962C8B-B14F-4D97-AF65-F5344CB8AC3E}">
        <p14:creationId xmlns:p14="http://schemas.microsoft.com/office/powerpoint/2010/main" val="248530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58</a:t>
            </a:fld>
            <a:endParaRPr lang="en-US"/>
          </a:p>
        </p:txBody>
      </p:sp>
    </p:spTree>
    <p:extLst>
      <p:ext uri="{BB962C8B-B14F-4D97-AF65-F5344CB8AC3E}">
        <p14:creationId xmlns:p14="http://schemas.microsoft.com/office/powerpoint/2010/main" val="3747040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61</a:t>
            </a:fld>
            <a:endParaRPr lang="en-US"/>
          </a:p>
        </p:txBody>
      </p:sp>
    </p:spTree>
    <p:extLst>
      <p:ext uri="{BB962C8B-B14F-4D97-AF65-F5344CB8AC3E}">
        <p14:creationId xmlns:p14="http://schemas.microsoft.com/office/powerpoint/2010/main" val="2849734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64</a:t>
            </a:fld>
            <a:endParaRPr lang="en-US"/>
          </a:p>
        </p:txBody>
      </p:sp>
    </p:spTree>
    <p:extLst>
      <p:ext uri="{BB962C8B-B14F-4D97-AF65-F5344CB8AC3E}">
        <p14:creationId xmlns:p14="http://schemas.microsoft.com/office/powerpoint/2010/main" val="108485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71</a:t>
            </a:fld>
            <a:endParaRPr lang="en-US"/>
          </a:p>
        </p:txBody>
      </p:sp>
    </p:spTree>
    <p:extLst>
      <p:ext uri="{BB962C8B-B14F-4D97-AF65-F5344CB8AC3E}">
        <p14:creationId xmlns:p14="http://schemas.microsoft.com/office/powerpoint/2010/main" val="53690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23DFC3-5517-2F49-8162-71511272418E}" type="slidenum">
              <a:rPr lang="en-US" smtClean="0"/>
              <a:t>75</a:t>
            </a:fld>
            <a:endParaRPr lang="en-US"/>
          </a:p>
        </p:txBody>
      </p:sp>
    </p:spTree>
    <p:extLst>
      <p:ext uri="{BB962C8B-B14F-4D97-AF65-F5344CB8AC3E}">
        <p14:creationId xmlns:p14="http://schemas.microsoft.com/office/powerpoint/2010/main" val="3948379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6C3E1-4D67-C237-4480-D96DE8795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348F2-B45C-06B8-7E5B-6DBE3468C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BC794-615B-68B4-C1D7-702454982F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4540D3-C706-D30A-003F-5493AF3A3405}"/>
              </a:ext>
            </a:extLst>
          </p:cNvPr>
          <p:cNvSpPr>
            <a:spLocks noGrp="1"/>
          </p:cNvSpPr>
          <p:nvPr>
            <p:ph type="sldNum" sz="quarter" idx="5"/>
          </p:nvPr>
        </p:nvSpPr>
        <p:spPr/>
        <p:txBody>
          <a:bodyPr/>
          <a:lstStyle/>
          <a:p>
            <a:fld id="{CF23DFC3-5517-2F49-8162-71511272418E}" type="slidenum">
              <a:rPr lang="en-US" smtClean="0"/>
              <a:t>76</a:t>
            </a:fld>
            <a:endParaRPr lang="en-US"/>
          </a:p>
        </p:txBody>
      </p:sp>
    </p:spTree>
    <p:extLst>
      <p:ext uri="{BB962C8B-B14F-4D97-AF65-F5344CB8AC3E}">
        <p14:creationId xmlns:p14="http://schemas.microsoft.com/office/powerpoint/2010/main" val="980293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A779D-FF2D-592E-D354-22F15D65A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BA646-BFC2-8022-70D8-76F93AA7C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F70B7D-6A1D-EF2C-7C96-A12F3D064C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C4D0F2-38A9-CEB7-4405-7D2F5EABC3A5}"/>
              </a:ext>
            </a:extLst>
          </p:cNvPr>
          <p:cNvSpPr>
            <a:spLocks noGrp="1"/>
          </p:cNvSpPr>
          <p:nvPr>
            <p:ph type="sldNum" sz="quarter" idx="5"/>
          </p:nvPr>
        </p:nvSpPr>
        <p:spPr/>
        <p:txBody>
          <a:bodyPr/>
          <a:lstStyle/>
          <a:p>
            <a:fld id="{CF23DFC3-5517-2F49-8162-71511272418E}" type="slidenum">
              <a:rPr lang="en-US" smtClean="0"/>
              <a:t>77</a:t>
            </a:fld>
            <a:endParaRPr lang="en-US"/>
          </a:p>
        </p:txBody>
      </p:sp>
    </p:spTree>
    <p:extLst>
      <p:ext uri="{BB962C8B-B14F-4D97-AF65-F5344CB8AC3E}">
        <p14:creationId xmlns:p14="http://schemas.microsoft.com/office/powerpoint/2010/main" val="4069870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AB397-0BF4-4D62-C5AF-771574A99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9C2C9-9553-D7F4-41B0-1D8BE7109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AA371-5338-B9D8-C722-C69B44A903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DD497D-24DE-6AD4-4538-D0831501D9AF}"/>
              </a:ext>
            </a:extLst>
          </p:cNvPr>
          <p:cNvSpPr>
            <a:spLocks noGrp="1"/>
          </p:cNvSpPr>
          <p:nvPr>
            <p:ph type="sldNum" sz="quarter" idx="5"/>
          </p:nvPr>
        </p:nvSpPr>
        <p:spPr/>
        <p:txBody>
          <a:bodyPr/>
          <a:lstStyle/>
          <a:p>
            <a:fld id="{CF23DFC3-5517-2F49-8162-71511272418E}" type="slidenum">
              <a:rPr lang="en-US" smtClean="0"/>
              <a:t>78</a:t>
            </a:fld>
            <a:endParaRPr lang="en-US"/>
          </a:p>
        </p:txBody>
      </p:sp>
    </p:spTree>
    <p:extLst>
      <p:ext uri="{BB962C8B-B14F-4D97-AF65-F5344CB8AC3E}">
        <p14:creationId xmlns:p14="http://schemas.microsoft.com/office/powerpoint/2010/main" val="739138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20.png"/><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Green Ram CSU">
    <p:bg>
      <p:bgPr>
        <a:solidFill>
          <a:schemeClr val="tx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alphaModFix amt="8000"/>
            <a:extLst>
              <a:ext uri="{28A0092B-C50C-407E-A947-70E740481C1C}">
                <a14:useLocalDpi xmlns:a14="http://schemas.microsoft.com/office/drawing/2010/main"/>
              </a:ext>
            </a:extLst>
          </a:blip>
          <a:srcRect t="14710" r="30639" b="6933"/>
          <a:stretch/>
        </p:blipFill>
        <p:spPr>
          <a:xfrm>
            <a:off x="6121337" y="-1"/>
            <a:ext cx="6070663" cy="6858001"/>
          </a:xfrm>
          <a:prstGeom prst="rect">
            <a:avLst/>
          </a:prstGeom>
        </p:spPr>
      </p:pic>
      <p:sp>
        <p:nvSpPr>
          <p:cNvPr id="4" name="Text Placeholder 8"/>
          <p:cNvSpPr>
            <a:spLocks noGrp="1"/>
          </p:cNvSpPr>
          <p:nvPr>
            <p:ph type="body" sz="quarter" idx="11" hasCustomPrompt="1"/>
          </p:nvPr>
        </p:nvSpPr>
        <p:spPr>
          <a:xfrm>
            <a:off x="554184" y="2378437"/>
            <a:ext cx="11083635" cy="1814086"/>
          </a:xfrm>
        </p:spPr>
        <p:txBody>
          <a:bodyPr anchor="t" anchorCtr="0">
            <a:spAutoFit/>
          </a:bodyPr>
          <a:lstStyle>
            <a:lvl1pPr marL="0" indent="0">
              <a:lnSpc>
                <a:spcPct val="100000"/>
              </a:lnSpc>
              <a:spcBef>
                <a:spcPts val="0"/>
              </a:spcBef>
              <a:spcAft>
                <a:spcPts val="0"/>
              </a:spcAft>
              <a:buNone/>
              <a:defRPr sz="5294" b="0" i="0">
                <a:solidFill>
                  <a:schemeClr val="bg1"/>
                </a:solidFill>
                <a:latin typeface="Avenir Medium" panose="02000503020000020003" pitchFamily="2" charset="0"/>
              </a:defRPr>
            </a:lvl1pPr>
            <a:lvl2pPr marL="617339" indent="0">
              <a:buNone/>
              <a:defRPr sz="4849">
                <a:solidFill>
                  <a:schemeClr val="bg1"/>
                </a:solidFill>
                <a:latin typeface="+mj-lt"/>
              </a:defRPr>
            </a:lvl2pPr>
            <a:lvl3pPr marL="1234683" indent="0">
              <a:buNone/>
              <a:defRPr sz="4849">
                <a:solidFill>
                  <a:schemeClr val="bg1"/>
                </a:solidFill>
                <a:latin typeface="+mj-lt"/>
              </a:defRPr>
            </a:lvl3pPr>
            <a:lvl4pPr marL="1852023" indent="0">
              <a:buNone/>
              <a:defRPr sz="4849">
                <a:solidFill>
                  <a:schemeClr val="bg1"/>
                </a:solidFill>
                <a:latin typeface="+mj-lt"/>
              </a:defRPr>
            </a:lvl4pPr>
            <a:lvl5pPr marL="2469366" indent="0">
              <a:buNone/>
              <a:defRPr sz="4849">
                <a:solidFill>
                  <a:schemeClr val="bg1"/>
                </a:solidFill>
                <a:latin typeface="+mj-lt"/>
              </a:defRPr>
            </a:lvl5pPr>
          </a:lstStyle>
          <a:p>
            <a:pPr lvl="0"/>
            <a:r>
              <a:rPr lang="en-US"/>
              <a:t>Title of Presentation </a:t>
            </a:r>
            <a:br>
              <a:rPr lang="en-US"/>
            </a:br>
            <a:r>
              <a:rPr lang="en-US"/>
              <a:t>Goes Here</a:t>
            </a:r>
          </a:p>
        </p:txBody>
      </p:sp>
      <p:sp>
        <p:nvSpPr>
          <p:cNvPr id="10" name="Text Placeholder 10"/>
          <p:cNvSpPr>
            <a:spLocks noGrp="1"/>
          </p:cNvSpPr>
          <p:nvPr>
            <p:ph type="body" sz="quarter" idx="12" hasCustomPrompt="1"/>
          </p:nvPr>
        </p:nvSpPr>
        <p:spPr>
          <a:xfrm>
            <a:off x="554183" y="4737628"/>
            <a:ext cx="11083634" cy="445443"/>
          </a:xfrm>
        </p:spPr>
        <p:txBody>
          <a:bodyPr>
            <a:spAutoFit/>
          </a:bodyPr>
          <a:lstStyle>
            <a:lvl1pPr marL="0" indent="0">
              <a:buNone/>
              <a:defRPr sz="1412" b="0" i="0">
                <a:solidFill>
                  <a:schemeClr val="bg1"/>
                </a:solidFill>
                <a:latin typeface="Avenir Medium" panose="02000503020000020003" pitchFamily="2" charset="0"/>
              </a:defRPr>
            </a:lvl1pPr>
            <a:lvl2pPr marL="617339" indent="0">
              <a:buNone/>
              <a:defRPr/>
            </a:lvl2pPr>
            <a:lvl3pPr marL="1234683" indent="0">
              <a:buNone/>
              <a:defRPr/>
            </a:lvl3pPr>
            <a:lvl4pPr marL="1852023" indent="0">
              <a:buNone/>
              <a:defRPr/>
            </a:lvl4pPr>
            <a:lvl5pPr marL="2469366" indent="0">
              <a:buNone/>
              <a:defRPr/>
            </a:lvl5pPr>
          </a:lstStyle>
          <a:p>
            <a:pPr lvl="0"/>
            <a:r>
              <a:rPr lang="en-US" err="1"/>
              <a:t>Subheadline</a:t>
            </a:r>
            <a:r>
              <a:rPr lang="en-US"/>
              <a:t>, name or date goes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71660" y="5941737"/>
            <a:ext cx="3106271" cy="694786"/>
          </a:xfrm>
          <a:prstGeom prst="rect">
            <a:avLst/>
          </a:prstGeom>
        </p:spPr>
      </p:pic>
    </p:spTree>
    <p:extLst>
      <p:ext uri="{BB962C8B-B14F-4D97-AF65-F5344CB8AC3E}">
        <p14:creationId xmlns:p14="http://schemas.microsoft.com/office/powerpoint/2010/main" val="3915608259"/>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Green Ram CSU">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alphaModFix amt="8000"/>
            <a:extLst>
              <a:ext uri="{28A0092B-C50C-407E-A947-70E740481C1C}">
                <a14:useLocalDpi xmlns:a14="http://schemas.microsoft.com/office/drawing/2010/main"/>
              </a:ext>
            </a:extLst>
          </a:blip>
          <a:srcRect t="14710" r="30639" b="6933"/>
          <a:stretch/>
        </p:blipFill>
        <p:spPr>
          <a:xfrm>
            <a:off x="6121337" y="-1"/>
            <a:ext cx="6070663" cy="6858001"/>
          </a:xfrm>
          <a:prstGeom prst="rect">
            <a:avLst/>
          </a:prstGeom>
        </p:spPr>
      </p:pic>
      <p:sp>
        <p:nvSpPr>
          <p:cNvPr id="4" name="Text Placeholder 8"/>
          <p:cNvSpPr>
            <a:spLocks noGrp="1"/>
          </p:cNvSpPr>
          <p:nvPr>
            <p:ph type="body" sz="quarter" idx="11" hasCustomPrompt="1"/>
          </p:nvPr>
        </p:nvSpPr>
        <p:spPr>
          <a:xfrm>
            <a:off x="554184" y="2378437"/>
            <a:ext cx="11083635" cy="1814086"/>
          </a:xfrm>
        </p:spPr>
        <p:txBody>
          <a:bodyPr anchor="t" anchorCtr="0">
            <a:spAutoFit/>
          </a:bodyPr>
          <a:lstStyle>
            <a:lvl1pPr marL="0" indent="0">
              <a:lnSpc>
                <a:spcPct val="100000"/>
              </a:lnSpc>
              <a:spcBef>
                <a:spcPts val="0"/>
              </a:spcBef>
              <a:spcAft>
                <a:spcPts val="0"/>
              </a:spcAft>
              <a:buNone/>
              <a:defRPr sz="5294">
                <a:solidFill>
                  <a:schemeClr val="bg1"/>
                </a:solidFill>
                <a:latin typeface="+mj-lt"/>
              </a:defRPr>
            </a:lvl1pPr>
            <a:lvl2pPr marL="617339" indent="0">
              <a:buNone/>
              <a:defRPr sz="4849">
                <a:solidFill>
                  <a:schemeClr val="bg1"/>
                </a:solidFill>
                <a:latin typeface="+mj-lt"/>
              </a:defRPr>
            </a:lvl2pPr>
            <a:lvl3pPr marL="1234683" indent="0">
              <a:buNone/>
              <a:defRPr sz="4849">
                <a:solidFill>
                  <a:schemeClr val="bg1"/>
                </a:solidFill>
                <a:latin typeface="+mj-lt"/>
              </a:defRPr>
            </a:lvl3pPr>
            <a:lvl4pPr marL="1852023" indent="0">
              <a:buNone/>
              <a:defRPr sz="4849">
                <a:solidFill>
                  <a:schemeClr val="bg1"/>
                </a:solidFill>
                <a:latin typeface="+mj-lt"/>
              </a:defRPr>
            </a:lvl4pPr>
            <a:lvl5pPr marL="2469366" indent="0">
              <a:buNone/>
              <a:defRPr sz="4849">
                <a:solidFill>
                  <a:schemeClr val="bg1"/>
                </a:solidFill>
                <a:latin typeface="+mj-lt"/>
              </a:defRPr>
            </a:lvl5pPr>
          </a:lstStyle>
          <a:p>
            <a:pPr lvl="0"/>
            <a:r>
              <a:rPr lang="en-US"/>
              <a:t>Title of Presentation </a:t>
            </a:r>
            <a:br>
              <a:rPr lang="en-US"/>
            </a:br>
            <a:r>
              <a:rPr lang="en-US"/>
              <a:t>Goes Here</a:t>
            </a:r>
          </a:p>
        </p:txBody>
      </p:sp>
      <p:sp>
        <p:nvSpPr>
          <p:cNvPr id="10" name="Text Placeholder 10"/>
          <p:cNvSpPr>
            <a:spLocks noGrp="1"/>
          </p:cNvSpPr>
          <p:nvPr>
            <p:ph type="body" sz="quarter" idx="12" hasCustomPrompt="1"/>
          </p:nvPr>
        </p:nvSpPr>
        <p:spPr>
          <a:xfrm>
            <a:off x="554183" y="4737628"/>
            <a:ext cx="11083634" cy="445443"/>
          </a:xfrm>
        </p:spPr>
        <p:txBody>
          <a:bodyPr>
            <a:spAutoFit/>
          </a:bodyPr>
          <a:lstStyle>
            <a:lvl1pPr marL="0" indent="0">
              <a:buNone/>
              <a:defRPr sz="1412">
                <a:solidFill>
                  <a:schemeClr val="bg1"/>
                </a:solidFill>
              </a:defRPr>
            </a:lvl1pPr>
            <a:lvl2pPr marL="617339" indent="0">
              <a:buNone/>
              <a:defRPr/>
            </a:lvl2pPr>
            <a:lvl3pPr marL="1234683" indent="0">
              <a:buNone/>
              <a:defRPr/>
            </a:lvl3pPr>
            <a:lvl4pPr marL="1852023" indent="0">
              <a:buNone/>
              <a:defRPr/>
            </a:lvl4pPr>
            <a:lvl5pPr marL="2469366" indent="0">
              <a:buNone/>
              <a:defRPr/>
            </a:lvl5pPr>
          </a:lstStyle>
          <a:p>
            <a:pPr lvl="0"/>
            <a:r>
              <a:rPr lang="en-US" err="1"/>
              <a:t>Subheadline</a:t>
            </a:r>
            <a:r>
              <a:rPr lang="en-US"/>
              <a:t>, name or date goes here</a:t>
            </a:r>
          </a:p>
        </p:txBody>
      </p:sp>
      <p:pic>
        <p:nvPicPr>
          <p:cNvPr id="6" name="Picture 5">
            <a:extLst>
              <a:ext uri="{FF2B5EF4-FFF2-40B4-BE49-F238E27FC236}">
                <a16:creationId xmlns:a16="http://schemas.microsoft.com/office/drawing/2014/main" id="{51A3E52E-5755-7D47-B59A-2E5B57EC63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80158" y="5516880"/>
            <a:ext cx="5650992" cy="1341120"/>
          </a:xfrm>
          <a:prstGeom prst="rect">
            <a:avLst/>
          </a:prstGeom>
        </p:spPr>
      </p:pic>
      <p:pic>
        <p:nvPicPr>
          <p:cNvPr id="8" name="Picture 7">
            <a:extLst>
              <a:ext uri="{FF2B5EF4-FFF2-40B4-BE49-F238E27FC236}">
                <a16:creationId xmlns:a16="http://schemas.microsoft.com/office/drawing/2014/main" id="{6CDF19BF-6349-A140-A015-CFDBF680E38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166" y="5921195"/>
            <a:ext cx="2480847" cy="93365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Green Ram UnitID">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hqprint">
            <a:alphaModFix amt="8000"/>
            <a:extLst>
              <a:ext uri="{28A0092B-C50C-407E-A947-70E740481C1C}">
                <a14:useLocalDpi xmlns:a14="http://schemas.microsoft.com/office/drawing/2010/main"/>
              </a:ext>
            </a:extLst>
          </a:blip>
          <a:srcRect t="14710" r="30639" b="6933"/>
          <a:stretch/>
        </p:blipFill>
        <p:spPr>
          <a:xfrm>
            <a:off x="6121337" y="-1"/>
            <a:ext cx="6070663" cy="6858001"/>
          </a:xfrm>
          <a:prstGeom prst="rect">
            <a:avLst/>
          </a:prstGeom>
        </p:spPr>
      </p:pic>
      <p:sp>
        <p:nvSpPr>
          <p:cNvPr id="4" name="Text Placeholder 8"/>
          <p:cNvSpPr>
            <a:spLocks noGrp="1"/>
          </p:cNvSpPr>
          <p:nvPr>
            <p:ph type="body" sz="quarter" idx="11" hasCustomPrompt="1"/>
          </p:nvPr>
        </p:nvSpPr>
        <p:spPr>
          <a:xfrm>
            <a:off x="554184" y="2378437"/>
            <a:ext cx="11083635" cy="1814086"/>
          </a:xfrm>
        </p:spPr>
        <p:txBody>
          <a:bodyPr anchor="t" anchorCtr="0">
            <a:spAutoFit/>
          </a:bodyPr>
          <a:lstStyle>
            <a:lvl1pPr marL="0" indent="0">
              <a:lnSpc>
                <a:spcPct val="100000"/>
              </a:lnSpc>
              <a:spcBef>
                <a:spcPts val="0"/>
              </a:spcBef>
              <a:spcAft>
                <a:spcPts val="0"/>
              </a:spcAft>
              <a:buNone/>
              <a:defRPr sz="5294">
                <a:solidFill>
                  <a:schemeClr val="bg1"/>
                </a:solidFill>
                <a:latin typeface="+mj-lt"/>
              </a:defRPr>
            </a:lvl1pPr>
            <a:lvl2pPr marL="617339" indent="0">
              <a:buNone/>
              <a:defRPr sz="4849">
                <a:solidFill>
                  <a:schemeClr val="bg1"/>
                </a:solidFill>
                <a:latin typeface="+mj-lt"/>
              </a:defRPr>
            </a:lvl2pPr>
            <a:lvl3pPr marL="1234683" indent="0">
              <a:buNone/>
              <a:defRPr sz="4849">
                <a:solidFill>
                  <a:schemeClr val="bg1"/>
                </a:solidFill>
                <a:latin typeface="+mj-lt"/>
              </a:defRPr>
            </a:lvl3pPr>
            <a:lvl4pPr marL="1852023" indent="0">
              <a:buNone/>
              <a:defRPr sz="4849">
                <a:solidFill>
                  <a:schemeClr val="bg1"/>
                </a:solidFill>
                <a:latin typeface="+mj-lt"/>
              </a:defRPr>
            </a:lvl4pPr>
            <a:lvl5pPr marL="2469366" indent="0">
              <a:buNone/>
              <a:defRPr sz="4849">
                <a:solidFill>
                  <a:schemeClr val="bg1"/>
                </a:solidFill>
                <a:latin typeface="+mj-lt"/>
              </a:defRPr>
            </a:lvl5pPr>
          </a:lstStyle>
          <a:p>
            <a:pPr lvl="0"/>
            <a:r>
              <a:rPr lang="en-US"/>
              <a:t>Title of Presentation </a:t>
            </a:r>
            <a:br>
              <a:rPr lang="en-US"/>
            </a:br>
            <a:r>
              <a:rPr lang="en-US"/>
              <a:t>Goes Here</a:t>
            </a:r>
          </a:p>
        </p:txBody>
      </p:sp>
      <p:sp>
        <p:nvSpPr>
          <p:cNvPr id="10" name="Text Placeholder 10"/>
          <p:cNvSpPr>
            <a:spLocks noGrp="1"/>
          </p:cNvSpPr>
          <p:nvPr>
            <p:ph type="body" sz="quarter" idx="12" hasCustomPrompt="1"/>
          </p:nvPr>
        </p:nvSpPr>
        <p:spPr>
          <a:xfrm>
            <a:off x="554183" y="4737628"/>
            <a:ext cx="11083634" cy="445443"/>
          </a:xfrm>
        </p:spPr>
        <p:txBody>
          <a:bodyPr>
            <a:spAutoFit/>
          </a:bodyPr>
          <a:lstStyle>
            <a:lvl1pPr marL="0" indent="0">
              <a:buNone/>
              <a:defRPr sz="1412">
                <a:solidFill>
                  <a:schemeClr val="bg1"/>
                </a:solidFill>
              </a:defRPr>
            </a:lvl1pPr>
            <a:lvl2pPr marL="617339" indent="0">
              <a:buNone/>
              <a:defRPr/>
            </a:lvl2pPr>
            <a:lvl3pPr marL="1234683" indent="0">
              <a:buNone/>
              <a:defRPr/>
            </a:lvl3pPr>
            <a:lvl4pPr marL="1852023" indent="0">
              <a:buNone/>
              <a:defRPr/>
            </a:lvl4pPr>
            <a:lvl5pPr marL="2469366" indent="0">
              <a:buNone/>
              <a:defRPr/>
            </a:lvl5pPr>
          </a:lstStyle>
          <a:p>
            <a:pPr lvl="0"/>
            <a:r>
              <a:rPr lang="en-US" err="1"/>
              <a:t>Subheadline</a:t>
            </a:r>
            <a:r>
              <a:rPr lang="en-US"/>
              <a:t>, name or date goes here</a:t>
            </a:r>
          </a:p>
        </p:txBody>
      </p:sp>
      <p:cxnSp>
        <p:nvCxnSpPr>
          <p:cNvPr id="3" name="Straight Connector 2"/>
          <p:cNvCxnSpPr/>
          <p:nvPr userDrawn="1"/>
        </p:nvCxnSpPr>
        <p:spPr>
          <a:xfrm>
            <a:off x="643538" y="4519612"/>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3" hasCustomPrompt="1"/>
          </p:nvPr>
        </p:nvSpPr>
        <p:spPr>
          <a:xfrm>
            <a:off x="8811778" y="6061352"/>
            <a:ext cx="2826038" cy="451821"/>
          </a:xfrm>
        </p:spPr>
        <p:txBody>
          <a:bodyPr anchor="ctr" anchorCtr="0">
            <a:noAutofit/>
          </a:bodyPr>
          <a:lstStyle>
            <a:lvl1pPr marL="0" indent="0" algn="ctr">
              <a:buNone/>
              <a:defRPr sz="1412" baseline="0">
                <a:solidFill>
                  <a:schemeClr val="bg1"/>
                </a:solidFill>
              </a:defRPr>
            </a:lvl1pPr>
          </a:lstStyle>
          <a:p>
            <a:r>
              <a:rPr lang="en-US"/>
              <a:t>Insert Unit Identifier here (.</a:t>
            </a:r>
            <a:r>
              <a:rPr lang="en-US" err="1"/>
              <a:t>png</a:t>
            </a:r>
            <a:r>
              <a:rPr lang="en-US"/>
              <a:t>)</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hite CSU">
    <p:bg>
      <p:bgPr>
        <a:solidFill>
          <a:schemeClr val="tx1"/>
        </a:solidFill>
        <a:effectLst/>
      </p:bgPr>
    </p:bg>
    <p:spTree>
      <p:nvGrpSpPr>
        <p:cNvPr id="1" name=""/>
        <p:cNvGrpSpPr/>
        <p:nvPr/>
      </p:nvGrpSpPr>
      <p:grpSpPr>
        <a:xfrm>
          <a:off x="0" y="0"/>
          <a:ext cx="0" cy="0"/>
          <a:chOff x="0" y="0"/>
          <a:chExt cx="0" cy="0"/>
        </a:xfrm>
      </p:grpSpPr>
      <p:sp>
        <p:nvSpPr>
          <p:cNvPr id="2" name="TextBox 1"/>
          <p:cNvSpPr txBox="1"/>
          <p:nvPr userDrawn="1"/>
        </p:nvSpPr>
        <p:spPr>
          <a:xfrm>
            <a:off x="-1190463" y="1090706"/>
            <a:ext cx="184731" cy="465384"/>
          </a:xfrm>
          <a:prstGeom prst="rect">
            <a:avLst/>
          </a:prstGeom>
          <a:noFill/>
        </p:spPr>
        <p:txBody>
          <a:bodyPr wrap="none" rtlCol="0">
            <a:spAutoFit/>
          </a:bodyPr>
          <a:lstStyle/>
          <a:p>
            <a:pPr defTabSz="449399"/>
            <a:endParaRPr lang="en-US" sz="2424">
              <a:solidFill>
                <a:srgbClr val="59595B"/>
              </a:solidFill>
            </a:endParaRPr>
          </a:p>
        </p:txBody>
      </p:sp>
      <p:sp>
        <p:nvSpPr>
          <p:cNvPr id="3" name="TextBox 2"/>
          <p:cNvSpPr txBox="1"/>
          <p:nvPr userDrawn="1"/>
        </p:nvSpPr>
        <p:spPr>
          <a:xfrm>
            <a:off x="-1847272" y="-418353"/>
            <a:ext cx="184731" cy="465384"/>
          </a:xfrm>
          <a:prstGeom prst="rect">
            <a:avLst/>
          </a:prstGeom>
          <a:noFill/>
        </p:spPr>
        <p:txBody>
          <a:bodyPr wrap="none" rtlCol="0">
            <a:spAutoFit/>
          </a:bodyPr>
          <a:lstStyle/>
          <a:p>
            <a:pPr defTabSz="449399"/>
            <a:endParaRPr lang="en-US" sz="2424">
              <a:solidFill>
                <a:srgbClr val="59595B"/>
              </a:solidFill>
            </a:endParaRPr>
          </a:p>
        </p:txBody>
      </p:sp>
      <p:sp>
        <p:nvSpPr>
          <p:cNvPr id="5" name="TextBox 4"/>
          <p:cNvSpPr txBox="1"/>
          <p:nvPr userDrawn="1"/>
        </p:nvSpPr>
        <p:spPr>
          <a:xfrm>
            <a:off x="-1929371" y="-702236"/>
            <a:ext cx="184731" cy="465384"/>
          </a:xfrm>
          <a:prstGeom prst="rect">
            <a:avLst/>
          </a:prstGeom>
          <a:noFill/>
        </p:spPr>
        <p:txBody>
          <a:bodyPr wrap="none" rtlCol="0">
            <a:spAutoFit/>
          </a:bodyPr>
          <a:lstStyle/>
          <a:p>
            <a:pPr defTabSz="449399"/>
            <a:endParaRPr lang="en-US" sz="2424">
              <a:solidFill>
                <a:srgbClr val="59595B"/>
              </a:solidFill>
            </a:endParaRPr>
          </a:p>
        </p:txBody>
      </p:sp>
      <p:sp>
        <p:nvSpPr>
          <p:cNvPr id="10" name="Text Placeholder 8"/>
          <p:cNvSpPr>
            <a:spLocks noGrp="1"/>
          </p:cNvSpPr>
          <p:nvPr>
            <p:ph type="body" sz="quarter" idx="13" hasCustomPrompt="1"/>
          </p:nvPr>
        </p:nvSpPr>
        <p:spPr>
          <a:xfrm>
            <a:off x="554184" y="2378437"/>
            <a:ext cx="11083635" cy="1814086"/>
          </a:xfrm>
        </p:spPr>
        <p:txBody>
          <a:bodyPr anchor="t" anchorCtr="0">
            <a:spAutoFit/>
          </a:bodyPr>
          <a:lstStyle>
            <a:lvl1pPr marL="0" indent="0">
              <a:lnSpc>
                <a:spcPct val="100000"/>
              </a:lnSpc>
              <a:spcBef>
                <a:spcPts val="0"/>
              </a:spcBef>
              <a:spcAft>
                <a:spcPts val="0"/>
              </a:spcAft>
              <a:buNone/>
              <a:defRPr sz="5294">
                <a:solidFill>
                  <a:schemeClr val="tx2"/>
                </a:solidFill>
                <a:latin typeface="+mj-lt"/>
              </a:defRPr>
            </a:lvl1pPr>
            <a:lvl2pPr marL="617339" indent="0">
              <a:buNone/>
              <a:defRPr sz="4849">
                <a:solidFill>
                  <a:schemeClr val="bg1"/>
                </a:solidFill>
                <a:latin typeface="+mj-lt"/>
              </a:defRPr>
            </a:lvl2pPr>
            <a:lvl3pPr marL="1234683" indent="0">
              <a:buNone/>
              <a:defRPr sz="4849">
                <a:solidFill>
                  <a:schemeClr val="bg1"/>
                </a:solidFill>
                <a:latin typeface="+mj-lt"/>
              </a:defRPr>
            </a:lvl3pPr>
            <a:lvl4pPr marL="1852023" indent="0">
              <a:buNone/>
              <a:defRPr sz="4849">
                <a:solidFill>
                  <a:schemeClr val="bg1"/>
                </a:solidFill>
                <a:latin typeface="+mj-lt"/>
              </a:defRPr>
            </a:lvl4pPr>
            <a:lvl5pPr marL="2469366" indent="0">
              <a:buNone/>
              <a:defRPr sz="4849">
                <a:solidFill>
                  <a:schemeClr val="bg1"/>
                </a:solidFill>
                <a:latin typeface="+mj-lt"/>
              </a:defRPr>
            </a:lvl5pPr>
          </a:lstStyle>
          <a:p>
            <a:pPr lvl="0"/>
            <a:r>
              <a:rPr lang="en-US"/>
              <a:t>Title of Presentation </a:t>
            </a:r>
            <a:br>
              <a:rPr lang="en-US"/>
            </a:br>
            <a:r>
              <a:rPr lang="en-US"/>
              <a:t>Goes Here</a:t>
            </a:r>
          </a:p>
        </p:txBody>
      </p:sp>
      <p:sp>
        <p:nvSpPr>
          <p:cNvPr id="12" name="Text Placeholder 10"/>
          <p:cNvSpPr>
            <a:spLocks noGrp="1"/>
          </p:cNvSpPr>
          <p:nvPr>
            <p:ph type="body" sz="quarter" idx="14" hasCustomPrompt="1"/>
          </p:nvPr>
        </p:nvSpPr>
        <p:spPr>
          <a:xfrm>
            <a:off x="554183" y="4737628"/>
            <a:ext cx="11083634" cy="445443"/>
          </a:xfrm>
        </p:spPr>
        <p:txBody>
          <a:bodyPr>
            <a:spAutoFit/>
          </a:bodyPr>
          <a:lstStyle>
            <a:lvl1pPr marL="0" indent="0">
              <a:buNone/>
              <a:defRPr sz="1412">
                <a:solidFill>
                  <a:schemeClr val="tx2"/>
                </a:solidFill>
              </a:defRPr>
            </a:lvl1pPr>
            <a:lvl2pPr marL="617339" indent="0">
              <a:buNone/>
              <a:defRPr/>
            </a:lvl2pPr>
            <a:lvl3pPr marL="1234683" indent="0">
              <a:buNone/>
              <a:defRPr/>
            </a:lvl3pPr>
            <a:lvl4pPr marL="1852023" indent="0">
              <a:buNone/>
              <a:defRPr/>
            </a:lvl4pPr>
            <a:lvl5pPr marL="2469366" indent="0">
              <a:buNone/>
              <a:defRPr/>
            </a:lvl5pPr>
          </a:lstStyle>
          <a:p>
            <a:pPr lvl="0"/>
            <a:r>
              <a:rPr lang="en-US" err="1"/>
              <a:t>Subheadline</a:t>
            </a:r>
            <a:r>
              <a:rPr lang="en-US"/>
              <a:t>, name or date goes here</a:t>
            </a:r>
          </a:p>
        </p:txBody>
      </p:sp>
      <p:cxnSp>
        <p:nvCxnSpPr>
          <p:cNvPr id="15" name="Straight Connector 14"/>
          <p:cNvCxnSpPr/>
          <p:nvPr userDrawn="1"/>
        </p:nvCxnSpPr>
        <p:spPr>
          <a:xfrm>
            <a:off x="643538" y="4519612"/>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71660" y="5941738"/>
            <a:ext cx="3106271" cy="6947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1"/>
        </a:solidFill>
        <a:effectLst/>
      </p:bgPr>
    </p:bg>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84" y="391747"/>
            <a:ext cx="11083635" cy="830997"/>
          </a:xfrm>
          <a:prstGeom prst="rect">
            <a:avLst/>
          </a:prstGeom>
        </p:spPr>
        <p:txBody>
          <a:bodyPr vert="horz" lIns="91440" tIns="91440" rIns="91440" bIns="91440" rtlCol="0" anchor="b" anchorCtr="0">
            <a:spAutoFit/>
          </a:bodyPr>
          <a:lstStyle>
            <a:lvl1pPr>
              <a:defRPr sz="4200" b="0" i="0">
                <a:solidFill>
                  <a:schemeClr val="accent3"/>
                </a:solidFill>
                <a:latin typeface="Avenir Medium" panose="02000503020000020003" pitchFamily="2" charset="0"/>
              </a:defRPr>
            </a:lvl1pPr>
          </a:lstStyle>
          <a:p>
            <a:r>
              <a:rPr lang="en-US"/>
              <a:t>Copy Goes Here</a:t>
            </a:r>
          </a:p>
        </p:txBody>
      </p:sp>
      <p:sp>
        <p:nvSpPr>
          <p:cNvPr id="25" name="Text Placeholder 24"/>
          <p:cNvSpPr>
            <a:spLocks noGrp="1"/>
          </p:cNvSpPr>
          <p:nvPr>
            <p:ph type="body" sz="quarter" idx="10"/>
          </p:nvPr>
        </p:nvSpPr>
        <p:spPr>
          <a:xfrm>
            <a:off x="554184" y="1676400"/>
            <a:ext cx="11083635" cy="2657138"/>
          </a:xfrm>
        </p:spPr>
        <p:txBody>
          <a:bodyPr>
            <a:spAutoFit/>
          </a:bodyPr>
          <a:lstStyle>
            <a:lvl1pPr>
              <a:defRPr sz="2400" b="0" i="0">
                <a:solidFill>
                  <a:srgbClr val="1A1918"/>
                </a:solidFill>
                <a:latin typeface="Avenir Medium" panose="02000503020000020003" pitchFamily="2" charset="0"/>
              </a:defRPr>
            </a:lvl1pPr>
            <a:lvl2pPr>
              <a:defRPr sz="2400" b="0" i="0">
                <a:solidFill>
                  <a:srgbClr val="1A1918"/>
                </a:solidFill>
                <a:latin typeface="Avenir Medium" panose="02000503020000020003" pitchFamily="2" charset="0"/>
              </a:defRPr>
            </a:lvl2pPr>
            <a:lvl3pPr>
              <a:defRPr sz="2400" b="0" i="0">
                <a:solidFill>
                  <a:srgbClr val="1A1918"/>
                </a:solidFill>
                <a:latin typeface="Avenir Medium" panose="02000503020000020003" pitchFamily="2" charset="0"/>
              </a:defRPr>
            </a:lvl3pPr>
            <a:lvl4pPr>
              <a:defRPr sz="2400" b="0" i="0">
                <a:solidFill>
                  <a:srgbClr val="1A1918"/>
                </a:solidFill>
                <a:latin typeface="Avenir Medium" panose="02000503020000020003" pitchFamily="2" charset="0"/>
              </a:defRPr>
            </a:lvl4pPr>
            <a:lvl5pPr>
              <a:defRPr sz="2400" b="0" i="0">
                <a:solidFill>
                  <a:srgbClr val="1A1918"/>
                </a:solidFill>
                <a:latin typeface="Avenir Medium"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white and green sign with black text&#10;&#10;AI-generated content may be incorrect.">
            <a:extLst>
              <a:ext uri="{FF2B5EF4-FFF2-40B4-BE49-F238E27FC236}">
                <a16:creationId xmlns:a16="http://schemas.microsoft.com/office/drawing/2014/main" id="{6E6F0870-AA4D-D90B-2783-7824BCC35B9D}"/>
              </a:ext>
            </a:extLst>
          </p:cNvPr>
          <p:cNvPicPr>
            <a:picLocks noChangeAspect="1"/>
          </p:cNvPicPr>
          <p:nvPr userDrawn="1"/>
        </p:nvPicPr>
        <p:blipFill>
          <a:blip r:embed="rId2"/>
          <a:stretch>
            <a:fillRect/>
          </a:stretch>
        </p:blipFill>
        <p:spPr>
          <a:xfrm>
            <a:off x="10820400" y="6331161"/>
            <a:ext cx="1371600" cy="526839"/>
          </a:xfrm>
          <a:prstGeom prst="rect">
            <a:avLst/>
          </a:prstGeom>
        </p:spPr>
      </p:pic>
      <p:pic>
        <p:nvPicPr>
          <p:cNvPr id="14" name="Picture 13" descr="Colorado State University logo">
            <a:extLst>
              <a:ext uri="{FF2B5EF4-FFF2-40B4-BE49-F238E27FC236}">
                <a16:creationId xmlns:a16="http://schemas.microsoft.com/office/drawing/2014/main" id="{77D1362F-C2BB-E840-1595-FFC457155F69}"/>
              </a:ext>
            </a:extLst>
          </p:cNvPr>
          <p:cNvPicPr>
            <a:picLocks noChangeAspect="1"/>
          </p:cNvPicPr>
          <p:nvPr userDrawn="1"/>
        </p:nvPicPr>
        <p:blipFill>
          <a:blip r:embed="rId3"/>
          <a:srcRect t="12413" b="9372"/>
          <a:stretch>
            <a:fillRect/>
          </a:stretch>
        </p:blipFill>
        <p:spPr>
          <a:xfrm>
            <a:off x="-8586" y="6357367"/>
            <a:ext cx="3200400" cy="50063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004F27"/>
        </a:solidFill>
        <a:effectLst/>
      </p:bgPr>
    </p:bg>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554184" y="776988"/>
            <a:ext cx="11083635" cy="917944"/>
          </a:xfrm>
          <a:prstGeom prst="rect">
            <a:avLst/>
          </a:prstGeom>
        </p:spPr>
        <p:txBody>
          <a:bodyPr vert="horz" lIns="91440" tIns="91440" rIns="91440" bIns="91440" rtlCol="0" anchor="b" anchorCtr="0">
            <a:spAutoFit/>
          </a:bodyPr>
          <a:lstStyle/>
          <a:p>
            <a:r>
              <a:rPr lang="en-US"/>
              <a:t>Headline Copy Goes Here</a:t>
            </a:r>
          </a:p>
        </p:txBody>
      </p:sp>
      <p:sp>
        <p:nvSpPr>
          <p:cNvPr id="11" name="Rectangle 10">
            <a:extLst>
              <a:ext uri="{FF2B5EF4-FFF2-40B4-BE49-F238E27FC236}">
                <a16:creationId xmlns:a16="http://schemas.microsoft.com/office/drawing/2014/main" id="{5739992C-E3B5-9745-950C-A91ECE3941C3}"/>
              </a:ext>
            </a:extLst>
          </p:cNvPr>
          <p:cNvSpPr/>
          <p:nvPr userDrawn="1"/>
        </p:nvSpPr>
        <p:spPr>
          <a:xfrm>
            <a:off x="0" y="6438459"/>
            <a:ext cx="12192000" cy="424832"/>
          </a:xfrm>
          <a:prstGeom prst="rect">
            <a:avLst/>
          </a:prstGeom>
          <a:solidFill>
            <a:srgbClr val="004F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D788450-002F-2F4E-BD04-0EAD142C3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392" y="6445727"/>
            <a:ext cx="542167" cy="41227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Whit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3039996" y="2448265"/>
            <a:ext cx="8597823" cy="917944"/>
          </a:xfrm>
          <a:prstGeom prst="rect">
            <a:avLst/>
          </a:prstGeom>
        </p:spPr>
        <p:txBody>
          <a:bodyPr vert="horz" wrap="square" lIns="91440" tIns="91440" rIns="91440" bIns="91440" rtlCol="0" anchor="b" anchorCtr="0">
            <a:spAutoFit/>
          </a:bodyPr>
          <a:lstStyle/>
          <a:p>
            <a:r>
              <a:rPr lang="en-US"/>
              <a:t>Section Header Goes Here</a:t>
            </a:r>
          </a:p>
        </p:txBody>
      </p:sp>
      <p:sp>
        <p:nvSpPr>
          <p:cNvPr id="4" name="Text Placeholder 24"/>
          <p:cNvSpPr>
            <a:spLocks noGrp="1"/>
          </p:cNvSpPr>
          <p:nvPr>
            <p:ph type="body" sz="quarter" idx="10" hasCustomPrompt="1"/>
          </p:nvPr>
        </p:nvSpPr>
        <p:spPr>
          <a:xfrm>
            <a:off x="3039996" y="3866468"/>
            <a:ext cx="8597823" cy="477888"/>
          </a:xfrm>
        </p:spPr>
        <p:txBody>
          <a:bodyPr wrap="square">
            <a:spAutoFit/>
          </a:bodyPr>
          <a:lstStyle>
            <a:lvl1pPr marL="0" indent="0">
              <a:buNone/>
              <a:defRPr baseline="0"/>
            </a:lvl1pPr>
          </a:lstStyle>
          <a:p>
            <a:pPr lvl="0"/>
            <a:r>
              <a:rPr lang="en-US"/>
              <a:t>Section subhead goes here</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79831" t="28562" b="11534"/>
          <a:stretch/>
        </p:blipFill>
        <p:spPr>
          <a:xfrm>
            <a:off x="0" y="1"/>
            <a:ext cx="2270235"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1797089" y="2457396"/>
            <a:ext cx="8597823" cy="917944"/>
          </a:xfrm>
          <a:prstGeom prst="rect">
            <a:avLst/>
          </a:prstGeom>
        </p:spPr>
        <p:txBody>
          <a:bodyPr vert="horz" wrap="square" lIns="91440" tIns="91440" rIns="91440" bIns="91440" rtlCol="0" anchor="ctr" anchorCtr="0">
            <a:spAutoFit/>
          </a:bodyPr>
          <a:lstStyle>
            <a:lvl1pPr algn="ctr">
              <a:defRPr>
                <a:solidFill>
                  <a:schemeClr val="tx1"/>
                </a:solidFill>
              </a:defRPr>
            </a:lvl1pPr>
          </a:lstStyle>
          <a:p>
            <a:r>
              <a:rPr lang="en-US"/>
              <a:t>“Quote Goes Here.”</a:t>
            </a:r>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221" t="28562" r="1" b="57447"/>
          <a:stretch/>
        </p:blipFill>
        <p:spPr>
          <a:xfrm>
            <a:off x="217843" y="5324895"/>
            <a:ext cx="11707009" cy="1662197"/>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ext Placeholder 24"/>
          <p:cNvSpPr>
            <a:spLocks noGrp="1"/>
          </p:cNvSpPr>
          <p:nvPr>
            <p:ph type="body" sz="quarter" idx="10" hasCustomPrompt="1"/>
          </p:nvPr>
        </p:nvSpPr>
        <p:spPr>
          <a:xfrm>
            <a:off x="655544" y="2396929"/>
            <a:ext cx="3180577" cy="575799"/>
          </a:xfrm>
        </p:spPr>
        <p:txBody>
          <a:bodyPr wrap="square" numCol="1" anchor="ctr" anchorCtr="0">
            <a:spAutoFit/>
          </a:bodyPr>
          <a:lstStyle>
            <a:lvl1pPr marL="0" indent="0" algn="ctr">
              <a:buNone/>
              <a:defRPr sz="2118"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Text Goes Here</a:t>
            </a:r>
          </a:p>
        </p:txBody>
      </p:sp>
      <p:grpSp>
        <p:nvGrpSpPr>
          <p:cNvPr id="6" name="Group 5"/>
          <p:cNvGrpSpPr/>
          <p:nvPr userDrawn="1"/>
        </p:nvGrpSpPr>
        <p:grpSpPr>
          <a:xfrm>
            <a:off x="0" y="5997131"/>
            <a:ext cx="12192000" cy="544538"/>
            <a:chOff x="0" y="6739600"/>
            <a:chExt cx="13817600" cy="617143"/>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6778192"/>
              <a:ext cx="6449921" cy="539962"/>
            </a:xfrm>
            <a:prstGeom prst="rect">
              <a:avLst/>
            </a:prstGeom>
          </p:spPr>
        </p:pic>
        <p:pic>
          <p:nvPicPr>
            <p:cNvPr id="11" name="Picture 10"/>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10800000">
              <a:off x="7367679" y="6778192"/>
              <a:ext cx="6449921" cy="539962"/>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00229" y="6739600"/>
              <a:ext cx="617143" cy="617143"/>
            </a:xfrm>
            <a:prstGeom prst="rect">
              <a:avLst/>
            </a:prstGeom>
          </p:spPr>
        </p:pic>
      </p:grpSp>
      <p:sp>
        <p:nvSpPr>
          <p:cNvPr id="14" name="Text Placeholder 24"/>
          <p:cNvSpPr>
            <a:spLocks noGrp="1"/>
          </p:cNvSpPr>
          <p:nvPr>
            <p:ph type="body" sz="quarter" idx="11" hasCustomPrompt="1"/>
          </p:nvPr>
        </p:nvSpPr>
        <p:spPr>
          <a:xfrm>
            <a:off x="4505712" y="2396929"/>
            <a:ext cx="3180577" cy="575799"/>
          </a:xfrm>
        </p:spPr>
        <p:txBody>
          <a:bodyPr wrap="square" numCol="1" anchor="ctr" anchorCtr="0">
            <a:spAutoFit/>
          </a:bodyPr>
          <a:lstStyle>
            <a:lvl1pPr marL="0" indent="0" algn="ctr">
              <a:buNone/>
              <a:defRPr sz="2118"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Text Goes Here</a:t>
            </a:r>
          </a:p>
        </p:txBody>
      </p:sp>
      <p:sp>
        <p:nvSpPr>
          <p:cNvPr id="15" name="Text Placeholder 24"/>
          <p:cNvSpPr>
            <a:spLocks noGrp="1"/>
          </p:cNvSpPr>
          <p:nvPr>
            <p:ph type="body" sz="quarter" idx="12" hasCustomPrompt="1"/>
          </p:nvPr>
        </p:nvSpPr>
        <p:spPr>
          <a:xfrm>
            <a:off x="8355879" y="2396929"/>
            <a:ext cx="3180577" cy="575799"/>
          </a:xfrm>
        </p:spPr>
        <p:txBody>
          <a:bodyPr wrap="square" numCol="1" anchor="ctr" anchorCtr="0">
            <a:spAutoFit/>
          </a:bodyPr>
          <a:lstStyle>
            <a:lvl1pPr marL="0" indent="0" algn="ctr">
              <a:buNone/>
              <a:defRPr sz="2118"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Text Goes Here</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and Green Bar">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8068235" cy="6858000"/>
          </a:xfrm>
          <a:solidFill>
            <a:srgbClr val="004F27"/>
          </a:solidFill>
        </p:spPr>
        <p:txBody>
          <a:bodyPr anchor="ctr" anchorCtr="0">
            <a:noAutofit/>
          </a:bodyPr>
          <a:lstStyle>
            <a:lvl1pPr marL="0" indent="0" algn="ctr">
              <a:buNone/>
              <a:defRPr baseline="0"/>
            </a:lvl1pPr>
          </a:lstStyle>
          <a:p>
            <a:r>
              <a:rPr lang="en-US"/>
              <a:t>Click to insert photo</a:t>
            </a:r>
          </a:p>
        </p:txBody>
      </p:sp>
      <p:sp>
        <p:nvSpPr>
          <p:cNvPr id="2" name="Rectangle 1"/>
          <p:cNvSpPr/>
          <p:nvPr userDrawn="1"/>
        </p:nvSpPr>
        <p:spPr>
          <a:xfrm>
            <a:off x="8068235" y="0"/>
            <a:ext cx="4123765" cy="6858000"/>
          </a:xfrm>
          <a:prstGeom prst="rect">
            <a:avLst/>
          </a:prstGeom>
          <a:solidFill>
            <a:srgbClr val="004F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49399"/>
            <a:endParaRPr lang="en-US" sz="1765">
              <a:solidFill>
                <a:srgbClr val="FFFFFF"/>
              </a:solidFill>
            </a:endParaRPr>
          </a:p>
        </p:txBody>
      </p:sp>
      <p:sp>
        <p:nvSpPr>
          <p:cNvPr id="11" name="Title Placeholder 1"/>
          <p:cNvSpPr>
            <a:spLocks noGrp="1"/>
          </p:cNvSpPr>
          <p:nvPr>
            <p:ph type="title" hasCustomPrompt="1"/>
          </p:nvPr>
        </p:nvSpPr>
        <p:spPr>
          <a:xfrm>
            <a:off x="8435788" y="2495589"/>
            <a:ext cx="3388659" cy="483085"/>
          </a:xfrm>
          <a:prstGeom prst="rect">
            <a:avLst/>
          </a:prstGeom>
        </p:spPr>
        <p:txBody>
          <a:bodyPr vert="horz" wrap="square" lIns="101858" tIns="50929" rIns="101858" bIns="50929" rtlCol="0" anchor="b" anchorCtr="0">
            <a:spAutoFit/>
          </a:bodyPr>
          <a:lstStyle>
            <a:lvl1pPr algn="ctr">
              <a:defRPr sz="2471" b="0">
                <a:solidFill>
                  <a:schemeClr val="bg1"/>
                </a:solidFill>
                <a:latin typeface="Helvetica" pitchFamily="2" charset="0"/>
              </a:defRPr>
            </a:lvl1pPr>
          </a:lstStyle>
          <a:p>
            <a:r>
              <a:rPr lang="en-US"/>
              <a:t>Copy Goes Here</a:t>
            </a:r>
          </a:p>
        </p:txBody>
      </p:sp>
      <p:sp>
        <p:nvSpPr>
          <p:cNvPr id="4" name="Text Placeholder 3"/>
          <p:cNvSpPr>
            <a:spLocks noGrp="1"/>
          </p:cNvSpPr>
          <p:nvPr>
            <p:ph type="body" sz="quarter" idx="11" hasCustomPrompt="1"/>
          </p:nvPr>
        </p:nvSpPr>
        <p:spPr>
          <a:xfrm>
            <a:off x="8435788" y="3429000"/>
            <a:ext cx="3388659" cy="463268"/>
          </a:xfrm>
        </p:spPr>
        <p:txBody>
          <a:bodyPr wrap="square">
            <a:spAutoFit/>
          </a:bodyPr>
          <a:lstStyle>
            <a:lvl1pPr marL="0" indent="0" algn="ctr">
              <a:lnSpc>
                <a:spcPct val="114000"/>
              </a:lnSpc>
              <a:buNone/>
              <a:defRPr baseline="0">
                <a:solidFill>
                  <a:schemeClr val="bg1"/>
                </a:solidFill>
                <a:latin typeface="Helvetica" pitchFamily="2" charset="0"/>
              </a:defRPr>
            </a:lvl1pPr>
          </a:lstStyle>
          <a:p>
            <a:pPr lvl="0"/>
            <a:r>
              <a:rPr lang="en-US"/>
              <a:t>Supporting text goes here</a:t>
            </a:r>
          </a:p>
        </p:txBody>
      </p:sp>
      <p:pic>
        <p:nvPicPr>
          <p:cNvPr id="7" name="Picture 6">
            <a:extLst>
              <a:ext uri="{FF2B5EF4-FFF2-40B4-BE49-F238E27FC236}">
                <a16:creationId xmlns:a16="http://schemas.microsoft.com/office/drawing/2014/main" id="{49E8D790-72BE-1749-B079-40C67F0C71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89502" y="0"/>
            <a:ext cx="1202498" cy="914400"/>
          </a:xfrm>
          <a:prstGeom prst="rect">
            <a:avLst/>
          </a:prstGeom>
        </p:spPr>
      </p:pic>
      <p:sp>
        <p:nvSpPr>
          <p:cNvPr id="8" name="TextBox 7">
            <a:extLst>
              <a:ext uri="{FF2B5EF4-FFF2-40B4-BE49-F238E27FC236}">
                <a16:creationId xmlns:a16="http://schemas.microsoft.com/office/drawing/2014/main" id="{3696231B-7D16-1C45-8DC3-D43366F0D691}"/>
              </a:ext>
            </a:extLst>
          </p:cNvPr>
          <p:cNvSpPr txBox="1"/>
          <p:nvPr userDrawn="1"/>
        </p:nvSpPr>
        <p:spPr>
          <a:xfrm>
            <a:off x="10642599" y="0"/>
            <a:ext cx="1549401" cy="738664"/>
          </a:xfrm>
          <a:prstGeom prst="rect">
            <a:avLst/>
          </a:prstGeom>
          <a:noFill/>
        </p:spPr>
        <p:txBody>
          <a:bodyPr wrap="square" rtlCol="0">
            <a:spAutoFit/>
          </a:bodyPr>
          <a:lstStyle/>
          <a:p>
            <a:pPr algn="r" defTabSz="914400"/>
            <a:r>
              <a:rPr lang="en-US" sz="1400">
                <a:solidFill>
                  <a:srgbClr val="C9D845">
                    <a:lumMod val="20000"/>
                    <a:lumOff val="80000"/>
                  </a:srgbClr>
                </a:solidFill>
                <a:effectLst>
                  <a:outerShdw blurRad="50800" dist="38100" dir="5400000" algn="t" rotWithShape="0">
                    <a:prstClr val="black">
                      <a:alpha val="40000"/>
                    </a:prstClr>
                  </a:outerShdw>
                </a:effectLst>
              </a:rPr>
              <a:t>COLORADO </a:t>
            </a:r>
          </a:p>
          <a:p>
            <a:pPr algn="r" defTabSz="914400"/>
            <a:r>
              <a:rPr lang="en-US" sz="1400">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CLIMATE</a:t>
            </a:r>
            <a:r>
              <a:rPr lang="en-US" sz="1400">
                <a:solidFill>
                  <a:srgbClr val="C9D845">
                    <a:lumMod val="20000"/>
                    <a:lumOff val="80000"/>
                  </a:srgbClr>
                </a:solidFill>
                <a:effectLst>
                  <a:outerShdw blurRad="50800" dist="38100" dir="5400000" algn="t" rotWithShape="0">
                    <a:prstClr val="black">
                      <a:alpha val="40000"/>
                    </a:prstClr>
                  </a:outerShdw>
                </a:effectLst>
              </a:rPr>
              <a:t> </a:t>
            </a:r>
          </a:p>
          <a:p>
            <a:pPr algn="r" defTabSz="914400"/>
            <a:r>
              <a:rPr lang="en-US" sz="1400">
                <a:solidFill>
                  <a:srgbClr val="C9D845">
                    <a:lumMod val="20000"/>
                    <a:lumOff val="80000"/>
                  </a:srgbClr>
                </a:solidFill>
                <a:effectLst>
                  <a:outerShdw blurRad="50800" dist="38100" dir="5400000" algn="t" rotWithShape="0">
                    <a:prstClr val="black">
                      <a:alpha val="40000"/>
                    </a:prstClr>
                  </a:outerShdw>
                </a:effectLst>
              </a:rPr>
              <a:t>CENTER</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Photo Righ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548599" y="866879"/>
            <a:ext cx="4290357" cy="1651221"/>
          </a:xfrm>
        </p:spPr>
        <p:txBody>
          <a:bodyPr anchor="t" anchorCtr="0"/>
          <a:lstStyle/>
          <a:p>
            <a:r>
              <a:rPr lang="en-US"/>
              <a:t>Headline Copy Goes Here</a:t>
            </a:r>
          </a:p>
        </p:txBody>
      </p:sp>
      <p:sp>
        <p:nvSpPr>
          <p:cNvPr id="7" name="Content Placeholder 2"/>
          <p:cNvSpPr>
            <a:spLocks noGrp="1"/>
          </p:cNvSpPr>
          <p:nvPr>
            <p:ph idx="1"/>
          </p:nvPr>
        </p:nvSpPr>
        <p:spPr>
          <a:xfrm>
            <a:off x="548599" y="2693172"/>
            <a:ext cx="4290356" cy="17434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0"/>
            <a:r>
              <a:rPr lang="en-US"/>
              <a:t>Click to edit Master text styles</a:t>
            </a:r>
          </a:p>
          <a:p>
            <a:pPr lvl="0"/>
            <a:r>
              <a:rPr lang="en-US"/>
              <a:t>Click to edit Master text styles</a:t>
            </a:r>
          </a:p>
          <a:p>
            <a:pPr lvl="0"/>
            <a:r>
              <a:rPr lang="en-US"/>
              <a:t>Click to edit Master text styles</a:t>
            </a:r>
          </a:p>
        </p:txBody>
      </p:sp>
      <p:sp>
        <p:nvSpPr>
          <p:cNvPr id="8" name="Picture Placeholder 9"/>
          <p:cNvSpPr>
            <a:spLocks noGrp="1"/>
          </p:cNvSpPr>
          <p:nvPr>
            <p:ph type="pic" sz="quarter" idx="13" hasCustomPrompt="1"/>
          </p:nvPr>
        </p:nvSpPr>
        <p:spPr>
          <a:xfrm>
            <a:off x="5387553" y="0"/>
            <a:ext cx="6804447" cy="6858000"/>
          </a:xfrm>
        </p:spPr>
        <p:txBody>
          <a:bodyPr anchor="ctr" anchorCtr="0">
            <a:noAutofit/>
          </a:bodyPr>
          <a:lstStyle>
            <a:lvl1pPr marL="0" indent="0" algn="ctr">
              <a:buNone/>
              <a:defRPr>
                <a:solidFill>
                  <a:schemeClr val="tx1"/>
                </a:solidFill>
              </a:defRPr>
            </a:lvl1pPr>
          </a:lstStyle>
          <a:p>
            <a:r>
              <a:rPr lang="en-US"/>
              <a:t>Click to insert photo</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Photo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53047" y="866879"/>
            <a:ext cx="4290357" cy="1651221"/>
          </a:xfrm>
        </p:spPr>
        <p:txBody>
          <a:bodyPr anchor="t" anchorCtr="0"/>
          <a:lstStyle/>
          <a:p>
            <a:r>
              <a:rPr lang="en-US"/>
              <a:t>Headline Copy Goes Here</a:t>
            </a:r>
          </a:p>
        </p:txBody>
      </p:sp>
      <p:sp>
        <p:nvSpPr>
          <p:cNvPr id="3" name="Content Placeholder 2"/>
          <p:cNvSpPr>
            <a:spLocks noGrp="1"/>
          </p:cNvSpPr>
          <p:nvPr>
            <p:ph idx="1"/>
          </p:nvPr>
        </p:nvSpPr>
        <p:spPr>
          <a:xfrm>
            <a:off x="7353046" y="2693172"/>
            <a:ext cx="4290356" cy="17434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0"/>
            <a:r>
              <a:rPr lang="en-US"/>
              <a:t>Click to edit Master text styles</a:t>
            </a:r>
          </a:p>
          <a:p>
            <a:pPr lvl="0"/>
            <a:r>
              <a:rPr lang="en-US"/>
              <a:t>Click to edit Master text styles</a:t>
            </a:r>
          </a:p>
          <a:p>
            <a:pPr lvl="0"/>
            <a:r>
              <a:rPr lang="en-US"/>
              <a:t>Click to edit Master text styles</a:t>
            </a:r>
          </a:p>
        </p:txBody>
      </p:sp>
      <p:sp>
        <p:nvSpPr>
          <p:cNvPr id="10" name="Picture Placeholder 9"/>
          <p:cNvSpPr>
            <a:spLocks noGrp="1"/>
          </p:cNvSpPr>
          <p:nvPr>
            <p:ph type="pic" sz="quarter" idx="13" hasCustomPrompt="1"/>
          </p:nvPr>
        </p:nvSpPr>
        <p:spPr>
          <a:xfrm>
            <a:off x="2" y="0"/>
            <a:ext cx="6804447" cy="6858000"/>
          </a:xfrm>
        </p:spPr>
        <p:txBody>
          <a:bodyPr anchor="ctr" anchorCtr="0">
            <a:noAutofit/>
          </a:bodyPr>
          <a:lstStyle>
            <a:lvl1pPr marL="0" indent="0" algn="ctr">
              <a:buNone/>
              <a:defRPr>
                <a:solidFill>
                  <a:schemeClr val="tx1"/>
                </a:solidFill>
              </a:defRPr>
            </a:lvl1pPr>
          </a:lstStyle>
          <a:p>
            <a:r>
              <a:rPr lang="en-US"/>
              <a:t>Click to insert photo</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and Header">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5647765"/>
          </a:xfrm>
        </p:spPr>
        <p:txBody>
          <a:bodyPr anchor="ctr" anchorCtr="0">
            <a:noAutofit/>
          </a:bodyPr>
          <a:lstStyle>
            <a:lvl1pPr marL="0" indent="0" algn="ctr">
              <a:buNone/>
              <a:defRPr baseline="0"/>
            </a:lvl1pPr>
          </a:lstStyle>
          <a:p>
            <a:r>
              <a:rPr lang="en-US"/>
              <a:t>Click to insert photo</a:t>
            </a:r>
          </a:p>
        </p:txBody>
      </p:sp>
      <p:sp>
        <p:nvSpPr>
          <p:cNvPr id="11" name="Title Placeholder 1"/>
          <p:cNvSpPr>
            <a:spLocks noGrp="1"/>
          </p:cNvSpPr>
          <p:nvPr>
            <p:ph type="title" hasCustomPrompt="1"/>
          </p:nvPr>
        </p:nvSpPr>
        <p:spPr>
          <a:xfrm>
            <a:off x="353316" y="5871797"/>
            <a:ext cx="11485369" cy="699811"/>
          </a:xfrm>
          <a:prstGeom prst="rect">
            <a:avLst/>
          </a:prstGeom>
        </p:spPr>
        <p:txBody>
          <a:bodyPr vert="horz" wrap="square" lIns="101858" tIns="50929" rIns="101858" bIns="50929" rtlCol="0" anchor="t" anchorCtr="0">
            <a:spAutoFit/>
          </a:bodyPr>
          <a:lstStyle>
            <a:lvl1pPr>
              <a:defRPr sz="3879"/>
            </a:lvl1pPr>
          </a:lstStyle>
          <a:p>
            <a:r>
              <a:rPr lang="en-US"/>
              <a:t>Headline Copy Here</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h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p:spPr>
        <p:txBody>
          <a:bodyPr anchor="ctr" anchorCtr="0">
            <a:noAutofit/>
          </a:bodyPr>
          <a:lstStyle>
            <a:lvl1pPr marL="0" indent="0" algn="ctr">
              <a:buNone/>
              <a:defRPr baseline="0"/>
            </a:lvl1pPr>
          </a:lstStyle>
          <a:p>
            <a:r>
              <a:rPr lang="en-US"/>
              <a:t>Click to insert photo</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8073556" y="2044932"/>
            <a:ext cx="3564263" cy="1147498"/>
          </a:xfrm>
          <a:prstGeom prst="rect">
            <a:avLst/>
          </a:prstGeom>
        </p:spPr>
        <p:txBody>
          <a:bodyPr vert="horz" wrap="square" lIns="101858" tIns="50929" rIns="101858" bIns="50929" rtlCol="0" anchor="t" anchorCtr="0">
            <a:spAutoFit/>
          </a:bodyPr>
          <a:lstStyle>
            <a:lvl1pPr>
              <a:defRPr sz="3394"/>
            </a:lvl1pPr>
          </a:lstStyle>
          <a:p>
            <a:r>
              <a:rPr lang="en-US"/>
              <a:t>Headline Copy Goes Here</a:t>
            </a:r>
          </a:p>
        </p:txBody>
      </p:sp>
      <p:sp>
        <p:nvSpPr>
          <p:cNvPr id="4" name="Text Placeholder 3"/>
          <p:cNvSpPr>
            <a:spLocks noGrp="1"/>
          </p:cNvSpPr>
          <p:nvPr>
            <p:ph type="body" sz="quarter" idx="11"/>
          </p:nvPr>
        </p:nvSpPr>
        <p:spPr>
          <a:xfrm>
            <a:off x="8073556" y="3290748"/>
            <a:ext cx="3564263" cy="463268"/>
          </a:xfrm>
        </p:spPr>
        <p:txBody>
          <a:bodyPr wrap="square">
            <a:spAutoFit/>
          </a:bodyPr>
          <a:lstStyle>
            <a:lvl1pPr marL="0" indent="0" algn="l">
              <a:lnSpc>
                <a:spcPct val="114000"/>
              </a:lnSpc>
              <a:buNone/>
              <a:defRPr/>
            </a:lvl1pPr>
          </a:lstStyle>
          <a:p>
            <a:pPr lvl="0"/>
            <a:r>
              <a:rPr lang="en-US"/>
              <a:t>Click to edit Master text styles</a:t>
            </a:r>
          </a:p>
        </p:txBody>
      </p:sp>
      <p:sp>
        <p:nvSpPr>
          <p:cNvPr id="3" name="Chart Placeholder 2"/>
          <p:cNvSpPr>
            <a:spLocks noGrp="1"/>
          </p:cNvSpPr>
          <p:nvPr>
            <p:ph type="chart" sz="quarter" idx="12" hasCustomPrompt="1"/>
          </p:nvPr>
        </p:nvSpPr>
        <p:spPr>
          <a:xfrm>
            <a:off x="1119910" y="1273270"/>
            <a:ext cx="6055592" cy="4408467"/>
          </a:xfrm>
        </p:spPr>
        <p:txBody>
          <a:bodyPr anchor="ctr" anchorCtr="0">
            <a:normAutofit/>
          </a:bodyPr>
          <a:lstStyle>
            <a:lvl1pPr marL="0" indent="0" algn="ctr">
              <a:buNone/>
              <a:defRPr/>
            </a:lvl1pPr>
          </a:lstStyle>
          <a:p>
            <a:r>
              <a:rPr lang="en-US"/>
              <a:t>Click to add chart</a:t>
            </a:r>
          </a:p>
        </p:txBody>
      </p:sp>
      <p:grpSp>
        <p:nvGrpSpPr>
          <p:cNvPr id="5" name="Group 4"/>
          <p:cNvGrpSpPr/>
          <p:nvPr userDrawn="1"/>
        </p:nvGrpSpPr>
        <p:grpSpPr>
          <a:xfrm>
            <a:off x="0" y="6505015"/>
            <a:ext cx="12192000" cy="352987"/>
            <a:chOff x="0" y="7372350"/>
            <a:chExt cx="13817600" cy="400052"/>
          </a:xfrm>
        </p:grpSpPr>
        <p:sp>
          <p:nvSpPr>
            <p:cNvPr id="6" name="Rectangle 5"/>
            <p:cNvSpPr/>
            <p:nvPr userDrawn="1"/>
          </p:nvSpPr>
          <p:spPr>
            <a:xfrm>
              <a:off x="0" y="7372350"/>
              <a:ext cx="13817600" cy="40004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49399"/>
              <a:endParaRPr lang="en-US" sz="1765">
                <a:solidFill>
                  <a:srgbClr val="FFFFFF"/>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257" y="7372351"/>
              <a:ext cx="1788557" cy="400050"/>
            </a:xfrm>
            <a:prstGeom prst="rect">
              <a:avLst/>
            </a:prstGeom>
          </p:spPr>
        </p:pic>
        <p:sp>
          <p:nvSpPr>
            <p:cNvPr id="8" name="Rectangle 7"/>
            <p:cNvSpPr/>
            <p:nvPr userDrawn="1"/>
          </p:nvSpPr>
          <p:spPr>
            <a:xfrm>
              <a:off x="0" y="7372351"/>
              <a:ext cx="13817600" cy="40004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49399"/>
              <a:endParaRPr lang="en-US" sz="1765">
                <a:solidFill>
                  <a:srgbClr val="FFFFFF"/>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257" y="7372352"/>
              <a:ext cx="1788557" cy="4000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Footer">
    <p:spTree>
      <p:nvGrpSpPr>
        <p:cNvPr id="1" name=""/>
        <p:cNvGrpSpPr/>
        <p:nvPr/>
      </p:nvGrpSpPr>
      <p:grpSpPr>
        <a:xfrm>
          <a:off x="0" y="0"/>
          <a:ext cx="0" cy="0"/>
          <a:chOff x="0" y="0"/>
          <a:chExt cx="0" cy="0"/>
        </a:xfrm>
      </p:grpSpPr>
      <p:grpSp>
        <p:nvGrpSpPr>
          <p:cNvPr id="5" name="Group 4"/>
          <p:cNvGrpSpPr/>
          <p:nvPr userDrawn="1"/>
        </p:nvGrpSpPr>
        <p:grpSpPr>
          <a:xfrm>
            <a:off x="0" y="6505015"/>
            <a:ext cx="12192000" cy="352987"/>
            <a:chOff x="0" y="7372350"/>
            <a:chExt cx="13817600" cy="400052"/>
          </a:xfrm>
        </p:grpSpPr>
        <p:sp>
          <p:nvSpPr>
            <p:cNvPr id="6" name="Rectangle 5"/>
            <p:cNvSpPr/>
            <p:nvPr userDrawn="1"/>
          </p:nvSpPr>
          <p:spPr>
            <a:xfrm>
              <a:off x="0" y="7372350"/>
              <a:ext cx="13817600" cy="40004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49399"/>
              <a:endParaRPr lang="en-US" sz="1765">
                <a:solidFill>
                  <a:srgbClr val="FFFFFF"/>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257" y="7372351"/>
              <a:ext cx="1788557" cy="400050"/>
            </a:xfrm>
            <a:prstGeom prst="rect">
              <a:avLst/>
            </a:prstGeom>
          </p:spPr>
        </p:pic>
        <p:sp>
          <p:nvSpPr>
            <p:cNvPr id="8" name="Rectangle 7"/>
            <p:cNvSpPr/>
            <p:nvPr userDrawn="1"/>
          </p:nvSpPr>
          <p:spPr>
            <a:xfrm>
              <a:off x="0" y="7372351"/>
              <a:ext cx="13817600" cy="40004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49399"/>
              <a:endParaRPr lang="en-US" sz="1765">
                <a:solidFill>
                  <a:srgbClr val="FFFFFF"/>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257" y="7372352"/>
              <a:ext cx="1788557" cy="4000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Green">
    <p:spTree>
      <p:nvGrpSpPr>
        <p:cNvPr id="1" name=""/>
        <p:cNvGrpSpPr/>
        <p:nvPr/>
      </p:nvGrpSpPr>
      <p:grpSpPr>
        <a:xfrm>
          <a:off x="0" y="0"/>
          <a:ext cx="0" cy="0"/>
          <a:chOff x="0" y="0"/>
          <a:chExt cx="0" cy="0"/>
        </a:xfrm>
      </p:grpSpPr>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Green Dots">
    <p:spTree>
      <p:nvGrpSpPr>
        <p:cNvPr id="1" name=""/>
        <p:cNvGrpSpPr/>
        <p:nvPr/>
      </p:nvGrpSpPr>
      <p:grpSpPr>
        <a:xfrm>
          <a:off x="0" y="0"/>
          <a:ext cx="0" cy="0"/>
          <a:chOff x="0" y="0"/>
          <a:chExt cx="0" cy="0"/>
        </a:xfrm>
      </p:grpSpPr>
      <p:sp>
        <p:nvSpPr>
          <p:cNvPr id="11" name="Title 1"/>
          <p:cNvSpPr txBox="1">
            <a:spLocks/>
          </p:cNvSpPr>
          <p:nvPr userDrawn="1"/>
        </p:nvSpPr>
        <p:spPr>
          <a:xfrm>
            <a:off x="643538" y="3705195"/>
            <a:ext cx="11083635" cy="977650"/>
          </a:xfrm>
          <a:prstGeom prst="rect">
            <a:avLst/>
          </a:prstGeom>
        </p:spPr>
        <p:txBody>
          <a:bodyPr vert="horz" lIns="80682" tIns="80682" rIns="80682" bIns="80682"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r>
              <a:rPr lang="en-US" sz="5294">
                <a:solidFill>
                  <a:srgbClr val="FFFFFF"/>
                </a:solidFill>
                <a:latin typeface="Arial" panose="020B0604020202020204"/>
              </a:rPr>
              <a:t>Thank you</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6240" r="31394"/>
          <a:stretch/>
        </p:blipFill>
        <p:spPr>
          <a:xfrm>
            <a:off x="7417669" y="0"/>
            <a:ext cx="4774331" cy="6676068"/>
          </a:xfrm>
          <a:prstGeom prst="rect">
            <a:avLst/>
          </a:prstGeom>
        </p:spPr>
      </p:pic>
      <p:cxnSp>
        <p:nvCxnSpPr>
          <p:cNvPr id="13" name="Straight Connector 12"/>
          <p:cNvCxnSpPr/>
          <p:nvPr userDrawn="1"/>
        </p:nvCxnSpPr>
        <p:spPr>
          <a:xfrm>
            <a:off x="778009" y="5238334"/>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7270" y="5577300"/>
            <a:ext cx="3106271" cy="69478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Green Ram">
    <p:bg>
      <p:bgPr>
        <a:solidFill>
          <a:schemeClr val="tx2"/>
        </a:solidFill>
        <a:effectLst/>
      </p:bgPr>
    </p:bg>
    <p:spTree>
      <p:nvGrpSpPr>
        <p:cNvPr id="1" name=""/>
        <p:cNvGrpSpPr/>
        <p:nvPr/>
      </p:nvGrpSpPr>
      <p:grpSpPr>
        <a:xfrm>
          <a:off x="0" y="0"/>
          <a:ext cx="0" cy="0"/>
          <a:chOff x="0" y="0"/>
          <a:chExt cx="0" cy="0"/>
        </a:xfrm>
      </p:grpSpPr>
      <p:sp>
        <p:nvSpPr>
          <p:cNvPr id="11" name="Title 1"/>
          <p:cNvSpPr txBox="1">
            <a:spLocks/>
          </p:cNvSpPr>
          <p:nvPr userDrawn="1"/>
        </p:nvSpPr>
        <p:spPr>
          <a:xfrm>
            <a:off x="685800" y="1105472"/>
            <a:ext cx="11083635" cy="977650"/>
          </a:xfrm>
          <a:prstGeom prst="rect">
            <a:avLst/>
          </a:prstGeom>
        </p:spPr>
        <p:txBody>
          <a:bodyPr vert="horz" lIns="80682" tIns="80682" rIns="80682" bIns="80682"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r>
              <a:rPr lang="en-US" sz="5294" b="1" i="0">
                <a:solidFill>
                  <a:srgbClr val="FFFFFF"/>
                </a:solidFill>
                <a:latin typeface="Avenir Heavy" panose="02000503020000020003" pitchFamily="2" charset="0"/>
              </a:rPr>
              <a:t>Thank you!</a:t>
            </a:r>
          </a:p>
        </p:txBody>
      </p:sp>
      <p:pic>
        <p:nvPicPr>
          <p:cNvPr id="8" name="Picture 7"/>
          <p:cNvPicPr>
            <a:picLocks noChangeAspect="1"/>
          </p:cNvPicPr>
          <p:nvPr userDrawn="1"/>
        </p:nvPicPr>
        <p:blipFill rotWithShape="1">
          <a:blip r:embed="rId2" cstate="hqprint">
            <a:alphaModFix amt="8000"/>
            <a:extLst>
              <a:ext uri="{28A0092B-C50C-407E-A947-70E740481C1C}">
                <a14:useLocalDpi xmlns:a14="http://schemas.microsoft.com/office/drawing/2010/main"/>
              </a:ext>
            </a:extLst>
          </a:blip>
          <a:srcRect t="14710" r="30639" b="6933"/>
          <a:stretch/>
        </p:blipFill>
        <p:spPr>
          <a:xfrm>
            <a:off x="6121337" y="-1"/>
            <a:ext cx="6070663" cy="6858001"/>
          </a:xfrm>
          <a:prstGeom prst="rect">
            <a:avLst/>
          </a:prstGeom>
        </p:spPr>
      </p:pic>
      <p:pic>
        <p:nvPicPr>
          <p:cNvPr id="6" name="Picture 5">
            <a:extLst>
              <a:ext uri="{FF2B5EF4-FFF2-40B4-BE49-F238E27FC236}">
                <a16:creationId xmlns:a16="http://schemas.microsoft.com/office/drawing/2014/main" id="{359654FC-5628-E447-9530-35A341E758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2994053" cy="2276728"/>
          </a:xfrm>
          <a:prstGeom prst="rect">
            <a:avLst/>
          </a:prstGeom>
        </p:spPr>
      </p:pic>
      <p:pic>
        <p:nvPicPr>
          <p:cNvPr id="9" name="Picture 8">
            <a:extLst>
              <a:ext uri="{FF2B5EF4-FFF2-40B4-BE49-F238E27FC236}">
                <a16:creationId xmlns:a16="http://schemas.microsoft.com/office/drawing/2014/main" id="{E7A8222D-87B1-3A4D-98DB-446420EE19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0" y="5486400"/>
            <a:ext cx="5557690" cy="861829"/>
          </a:xfrm>
          <a:prstGeom prst="rect">
            <a:avLst/>
          </a:prstGeom>
          <a:ln>
            <a:solidFill>
              <a:schemeClr val="bg1"/>
            </a:solid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White">
    <p:spTree>
      <p:nvGrpSpPr>
        <p:cNvPr id="1" name=""/>
        <p:cNvGrpSpPr/>
        <p:nvPr/>
      </p:nvGrpSpPr>
      <p:grpSpPr>
        <a:xfrm>
          <a:off x="0" y="0"/>
          <a:ext cx="0" cy="0"/>
          <a:chOff x="0" y="0"/>
          <a:chExt cx="0" cy="0"/>
        </a:xfrm>
      </p:grpSpPr>
      <p:sp>
        <p:nvSpPr>
          <p:cNvPr id="5" name="Title 1"/>
          <p:cNvSpPr txBox="1">
            <a:spLocks/>
          </p:cNvSpPr>
          <p:nvPr userDrawn="1"/>
        </p:nvSpPr>
        <p:spPr>
          <a:xfrm>
            <a:off x="643538" y="3704819"/>
            <a:ext cx="11083635" cy="977650"/>
          </a:xfrm>
          <a:prstGeom prst="rect">
            <a:avLst/>
          </a:prstGeom>
        </p:spPr>
        <p:txBody>
          <a:bodyPr vert="horz" lIns="80682" tIns="80682" rIns="80682" bIns="80682"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r>
              <a:rPr lang="en-US" sz="5294">
                <a:solidFill>
                  <a:srgbClr val="1E4D2B"/>
                </a:solidFill>
                <a:latin typeface="Arial" panose="020B0604020202020204"/>
              </a:rPr>
              <a:t>Thank you</a:t>
            </a:r>
          </a:p>
        </p:txBody>
      </p:sp>
      <p:cxnSp>
        <p:nvCxnSpPr>
          <p:cNvPr id="6" name="Straight Connector 5"/>
          <p:cNvCxnSpPr/>
          <p:nvPr userDrawn="1"/>
        </p:nvCxnSpPr>
        <p:spPr>
          <a:xfrm>
            <a:off x="778009" y="5237957"/>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7270" y="5577301"/>
            <a:ext cx="3106271" cy="6947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Green Ram CSU">
    <p:bg>
      <p:bgPr>
        <a:solidFill>
          <a:schemeClr val="tx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alphaModFix amt="8000"/>
            <a:extLst>
              <a:ext uri="{28A0092B-C50C-407E-A947-70E740481C1C}">
                <a14:useLocalDpi xmlns:a14="http://schemas.microsoft.com/office/drawing/2010/main"/>
              </a:ext>
            </a:extLst>
          </a:blip>
          <a:srcRect t="14710" r="30639" b="6933"/>
          <a:stretch/>
        </p:blipFill>
        <p:spPr>
          <a:xfrm>
            <a:off x="6121337" y="-1"/>
            <a:ext cx="6070663" cy="6858001"/>
          </a:xfrm>
          <a:prstGeom prst="rect">
            <a:avLst/>
          </a:prstGeom>
        </p:spPr>
      </p:pic>
      <p:sp>
        <p:nvSpPr>
          <p:cNvPr id="4" name="Text Placeholder 8"/>
          <p:cNvSpPr>
            <a:spLocks noGrp="1"/>
          </p:cNvSpPr>
          <p:nvPr>
            <p:ph type="body" sz="quarter" idx="11" hasCustomPrompt="1"/>
          </p:nvPr>
        </p:nvSpPr>
        <p:spPr>
          <a:xfrm>
            <a:off x="540369" y="1965389"/>
            <a:ext cx="11083635" cy="1814086"/>
          </a:xfrm>
        </p:spPr>
        <p:txBody>
          <a:bodyPr anchor="t" anchorCtr="0">
            <a:spAutoFit/>
          </a:bodyPr>
          <a:lstStyle>
            <a:lvl1pPr marL="0" indent="0">
              <a:lnSpc>
                <a:spcPct val="100000"/>
              </a:lnSpc>
              <a:spcBef>
                <a:spcPts val="0"/>
              </a:spcBef>
              <a:spcAft>
                <a:spcPts val="0"/>
              </a:spcAft>
              <a:buNone/>
              <a:defRPr sz="5294">
                <a:solidFill>
                  <a:schemeClr val="bg1"/>
                </a:solidFill>
                <a:latin typeface="+mj-lt"/>
              </a:defRPr>
            </a:lvl1pPr>
            <a:lvl2pPr marL="617339" indent="0">
              <a:buNone/>
              <a:defRPr sz="4849">
                <a:solidFill>
                  <a:schemeClr val="bg1"/>
                </a:solidFill>
                <a:latin typeface="+mj-lt"/>
              </a:defRPr>
            </a:lvl2pPr>
            <a:lvl3pPr marL="1234683" indent="0">
              <a:buNone/>
              <a:defRPr sz="4849">
                <a:solidFill>
                  <a:schemeClr val="bg1"/>
                </a:solidFill>
                <a:latin typeface="+mj-lt"/>
              </a:defRPr>
            </a:lvl3pPr>
            <a:lvl4pPr marL="1852023" indent="0">
              <a:buNone/>
              <a:defRPr sz="4849">
                <a:solidFill>
                  <a:schemeClr val="bg1"/>
                </a:solidFill>
                <a:latin typeface="+mj-lt"/>
              </a:defRPr>
            </a:lvl4pPr>
            <a:lvl5pPr marL="2469366" indent="0">
              <a:buNone/>
              <a:defRPr sz="4849">
                <a:solidFill>
                  <a:schemeClr val="bg1"/>
                </a:solidFill>
                <a:latin typeface="+mj-lt"/>
              </a:defRPr>
            </a:lvl5pPr>
          </a:lstStyle>
          <a:p>
            <a:pPr lvl="0"/>
            <a:r>
              <a:rPr lang="en-US"/>
              <a:t>Title of Presentation </a:t>
            </a:r>
            <a:br>
              <a:rPr lang="en-US"/>
            </a:br>
            <a:r>
              <a:rPr lang="en-US"/>
              <a:t>Goes Here</a:t>
            </a:r>
          </a:p>
        </p:txBody>
      </p:sp>
      <p:sp>
        <p:nvSpPr>
          <p:cNvPr id="10" name="Text Placeholder 10"/>
          <p:cNvSpPr>
            <a:spLocks noGrp="1"/>
          </p:cNvSpPr>
          <p:nvPr>
            <p:ph type="body" sz="quarter" idx="12" hasCustomPrompt="1"/>
          </p:nvPr>
        </p:nvSpPr>
        <p:spPr>
          <a:xfrm>
            <a:off x="540369" y="4420455"/>
            <a:ext cx="11083634" cy="445443"/>
          </a:xfrm>
        </p:spPr>
        <p:txBody>
          <a:bodyPr>
            <a:spAutoFit/>
          </a:bodyPr>
          <a:lstStyle>
            <a:lvl1pPr marL="0" indent="0">
              <a:buNone/>
              <a:defRPr sz="1412">
                <a:solidFill>
                  <a:schemeClr val="bg1"/>
                </a:solidFill>
              </a:defRPr>
            </a:lvl1pPr>
            <a:lvl2pPr marL="617339" indent="0">
              <a:buNone/>
              <a:defRPr/>
            </a:lvl2pPr>
            <a:lvl3pPr marL="1234683" indent="0">
              <a:buNone/>
              <a:defRPr/>
            </a:lvl3pPr>
            <a:lvl4pPr marL="1852023" indent="0">
              <a:buNone/>
              <a:defRPr/>
            </a:lvl4pPr>
            <a:lvl5pPr marL="2469366" indent="0">
              <a:buNone/>
              <a:defRPr/>
            </a:lvl5pPr>
          </a:lstStyle>
          <a:p>
            <a:pPr lvl="0"/>
            <a:r>
              <a:rPr lang="en-US" err="1"/>
              <a:t>Subheadline</a:t>
            </a:r>
            <a:r>
              <a:rPr lang="en-US"/>
              <a:t>, name or date goes here</a:t>
            </a:r>
          </a:p>
        </p:txBody>
      </p:sp>
      <p:cxnSp>
        <p:nvCxnSpPr>
          <p:cNvPr id="3" name="Straight Connector 2"/>
          <p:cNvCxnSpPr/>
          <p:nvPr userDrawn="1"/>
        </p:nvCxnSpPr>
        <p:spPr>
          <a:xfrm>
            <a:off x="654048" y="4193791"/>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80158" y="5516880"/>
            <a:ext cx="5650992" cy="1341120"/>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166" y="5921195"/>
            <a:ext cx="2480847" cy="933652"/>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2994053" cy="2276728"/>
          </a:xfrm>
          <a:prstGeom prst="rect">
            <a:avLst/>
          </a:prstGeom>
        </p:spPr>
      </p:pic>
    </p:spTree>
    <p:extLst>
      <p:ext uri="{BB962C8B-B14F-4D97-AF65-F5344CB8AC3E}">
        <p14:creationId xmlns:p14="http://schemas.microsoft.com/office/powerpoint/2010/main" val="2406577227"/>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84" y="776988"/>
            <a:ext cx="11083635" cy="917944"/>
          </a:xfrm>
          <a:prstGeom prst="rect">
            <a:avLst/>
          </a:prstGeom>
        </p:spPr>
        <p:txBody>
          <a:bodyPr vert="horz" lIns="91440" tIns="91440" rIns="91440" bIns="91440" rtlCol="0" anchor="b" anchorCtr="0">
            <a:spAutoFit/>
          </a:bodyPr>
          <a:lstStyle/>
          <a:p>
            <a:r>
              <a:rPr lang="en-US"/>
              <a:t>Headline Copy Goes Here</a:t>
            </a:r>
          </a:p>
        </p:txBody>
      </p:sp>
      <p:sp>
        <p:nvSpPr>
          <p:cNvPr id="25" name="Text Placeholder 24"/>
          <p:cNvSpPr>
            <a:spLocks noGrp="1"/>
          </p:cNvSpPr>
          <p:nvPr>
            <p:ph type="body" sz="quarter" idx="10"/>
          </p:nvPr>
        </p:nvSpPr>
        <p:spPr>
          <a:xfrm>
            <a:off x="554184" y="2195191"/>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433168"/>
            <a:ext cx="12192000" cy="424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392" y="6445727"/>
            <a:ext cx="542167" cy="412273"/>
          </a:xfrm>
          <a:prstGeom prst="rect">
            <a:avLst/>
          </a:prstGeom>
        </p:spPr>
      </p:pic>
      <p:sp>
        <p:nvSpPr>
          <p:cNvPr id="11" name="TextBox 10"/>
          <p:cNvSpPr txBox="1"/>
          <p:nvPr userDrawn="1"/>
        </p:nvSpPr>
        <p:spPr>
          <a:xfrm>
            <a:off x="752559" y="6401245"/>
            <a:ext cx="3714735" cy="400110"/>
          </a:xfrm>
          <a:prstGeom prst="rect">
            <a:avLst/>
          </a:prstGeom>
          <a:noFill/>
        </p:spPr>
        <p:txBody>
          <a:bodyPr wrap="none" rtlCol="0">
            <a:spAutoFit/>
          </a:bodyPr>
          <a:lstStyle/>
          <a:p>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OLORADO </a:t>
            </a:r>
            <a:r>
              <a:rPr lang="en-US" sz="2000">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C</a:t>
            </a:r>
            <a:r>
              <a:rPr lang="en-US">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LIMATE</a:t>
            </a:r>
            <a:r>
              <a:rPr lang="en-US">
                <a:solidFill>
                  <a:srgbClr val="C9D845">
                    <a:lumMod val="20000"/>
                    <a:lumOff val="80000"/>
                  </a:srgbClr>
                </a:solidFill>
                <a:effectLst>
                  <a:outerShdw blurRad="50800" dist="38100" dir="5400000" algn="t" rotWithShape="0">
                    <a:prstClr val="black">
                      <a:alpha val="40000"/>
                    </a:prstClr>
                  </a:outerShdw>
                </a:effectLst>
              </a:rPr>
              <a:t> </a:t>
            </a:r>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ENTER</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22798" y="6465013"/>
            <a:ext cx="360096" cy="360096"/>
          </a:xfrm>
          <a:prstGeom prst="rect">
            <a:avLst/>
          </a:prstGeom>
        </p:spPr>
      </p:pic>
    </p:spTree>
    <p:extLst>
      <p:ext uri="{BB962C8B-B14F-4D97-AF65-F5344CB8AC3E}">
        <p14:creationId xmlns:p14="http://schemas.microsoft.com/office/powerpoint/2010/main" val="3900464437"/>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554184" y="776988"/>
            <a:ext cx="11083635" cy="917944"/>
          </a:xfrm>
          <a:prstGeom prst="rect">
            <a:avLst/>
          </a:prstGeom>
        </p:spPr>
        <p:txBody>
          <a:bodyPr vert="horz" lIns="91440" tIns="91440" rIns="91440" bIns="91440" rtlCol="0" anchor="b" anchorCtr="0">
            <a:spAutoFit/>
          </a:bodyPr>
          <a:lstStyle/>
          <a:p>
            <a:r>
              <a:rPr lang="en-US"/>
              <a:t>Headline Copy Goes Here</a:t>
            </a:r>
          </a:p>
        </p:txBody>
      </p:sp>
      <p:sp>
        <p:nvSpPr>
          <p:cNvPr id="11" name="Rectangle 10"/>
          <p:cNvSpPr/>
          <p:nvPr userDrawn="1"/>
        </p:nvSpPr>
        <p:spPr>
          <a:xfrm>
            <a:off x="0" y="6433168"/>
            <a:ext cx="12192000" cy="424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392" y="6445727"/>
            <a:ext cx="542167" cy="412273"/>
          </a:xfrm>
          <a:prstGeom prst="rect">
            <a:avLst/>
          </a:prstGeom>
        </p:spPr>
      </p:pic>
      <p:sp>
        <p:nvSpPr>
          <p:cNvPr id="13" name="TextBox 12"/>
          <p:cNvSpPr txBox="1"/>
          <p:nvPr userDrawn="1"/>
        </p:nvSpPr>
        <p:spPr>
          <a:xfrm>
            <a:off x="752559" y="6401245"/>
            <a:ext cx="3714735" cy="400110"/>
          </a:xfrm>
          <a:prstGeom prst="rect">
            <a:avLst/>
          </a:prstGeom>
          <a:noFill/>
        </p:spPr>
        <p:txBody>
          <a:bodyPr wrap="none" rtlCol="0">
            <a:spAutoFit/>
          </a:bodyPr>
          <a:lstStyle/>
          <a:p>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OLORADO </a:t>
            </a:r>
            <a:r>
              <a:rPr lang="en-US" sz="2000">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C</a:t>
            </a:r>
            <a:r>
              <a:rPr lang="en-US">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LIMATE</a:t>
            </a:r>
            <a:r>
              <a:rPr lang="en-US">
                <a:solidFill>
                  <a:srgbClr val="C9D845">
                    <a:lumMod val="20000"/>
                    <a:lumOff val="80000"/>
                  </a:srgbClr>
                </a:solidFill>
                <a:effectLst>
                  <a:outerShdw blurRad="50800" dist="38100" dir="5400000" algn="t" rotWithShape="0">
                    <a:prstClr val="black">
                      <a:alpha val="40000"/>
                    </a:prstClr>
                  </a:outerShdw>
                </a:effectLst>
              </a:rPr>
              <a:t> </a:t>
            </a:r>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ENTER</a:t>
            </a:r>
          </a:p>
        </p:txBody>
      </p:sp>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22798" y="6465013"/>
            <a:ext cx="360096" cy="360096"/>
          </a:xfrm>
          <a:prstGeom prst="rect">
            <a:avLst/>
          </a:prstGeom>
        </p:spPr>
      </p:pic>
    </p:spTree>
    <p:extLst>
      <p:ext uri="{BB962C8B-B14F-4D97-AF65-F5344CB8AC3E}">
        <p14:creationId xmlns:p14="http://schemas.microsoft.com/office/powerpoint/2010/main" val="1437385209"/>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Green">
    <p:bg>
      <p:bgRef idx="1001">
        <a:schemeClr val="bg2"/>
      </p:bgRef>
    </p:bg>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3039996" y="2448265"/>
            <a:ext cx="8597823" cy="917944"/>
          </a:xfrm>
          <a:prstGeom prst="rect">
            <a:avLst/>
          </a:prstGeom>
        </p:spPr>
        <p:txBody>
          <a:bodyPr vert="horz" wrap="square" lIns="91440" tIns="91440" rIns="91440" bIns="91440" rtlCol="0" anchor="b" anchorCtr="0">
            <a:spAutoFit/>
          </a:bodyPr>
          <a:lstStyle>
            <a:lvl1pPr>
              <a:defRPr>
                <a:solidFill>
                  <a:schemeClr val="tx1"/>
                </a:solidFill>
              </a:defRPr>
            </a:lvl1pPr>
          </a:lstStyle>
          <a:p>
            <a:r>
              <a:rPr lang="en-US"/>
              <a:t>Section Header Goes Here</a:t>
            </a:r>
          </a:p>
        </p:txBody>
      </p:sp>
      <p:sp>
        <p:nvSpPr>
          <p:cNvPr id="7" name="Text Placeholder 24"/>
          <p:cNvSpPr>
            <a:spLocks noGrp="1"/>
          </p:cNvSpPr>
          <p:nvPr>
            <p:ph type="body" sz="quarter" idx="10" hasCustomPrompt="1"/>
          </p:nvPr>
        </p:nvSpPr>
        <p:spPr>
          <a:xfrm>
            <a:off x="3039996" y="3866468"/>
            <a:ext cx="8597823" cy="477888"/>
          </a:xfrm>
        </p:spPr>
        <p:txBody>
          <a:bodyPr wrap="square">
            <a:spAutoFit/>
          </a:bodyPr>
          <a:lstStyle>
            <a:lvl1pPr marL="0" indent="0">
              <a:buNone/>
              <a:defRPr baseline="0">
                <a:solidFill>
                  <a:schemeClr val="tx1"/>
                </a:solidFill>
              </a:defRPr>
            </a:lvl1pPr>
          </a:lstStyle>
          <a:p>
            <a:pPr lvl="0"/>
            <a:r>
              <a:rPr lang="en-US"/>
              <a:t>Section subhead goes here</a:t>
            </a:r>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79831" t="28562" b="11534"/>
          <a:stretch/>
        </p:blipFill>
        <p:spPr>
          <a:xfrm>
            <a:off x="0" y="0"/>
            <a:ext cx="2270234" cy="6858000"/>
          </a:xfrm>
          <a:prstGeom prst="rect">
            <a:avLst/>
          </a:prstGeom>
        </p:spPr>
      </p:pic>
    </p:spTree>
    <p:extLst>
      <p:ext uri="{BB962C8B-B14F-4D97-AF65-F5344CB8AC3E}">
        <p14:creationId xmlns:p14="http://schemas.microsoft.com/office/powerpoint/2010/main" val="31139790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Whit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3039996" y="2448265"/>
            <a:ext cx="8597823" cy="917944"/>
          </a:xfrm>
          <a:prstGeom prst="rect">
            <a:avLst/>
          </a:prstGeom>
        </p:spPr>
        <p:txBody>
          <a:bodyPr vert="horz" wrap="square" lIns="91440" tIns="91440" rIns="91440" bIns="91440" rtlCol="0" anchor="b" anchorCtr="0">
            <a:spAutoFit/>
          </a:bodyPr>
          <a:lstStyle/>
          <a:p>
            <a:r>
              <a:rPr lang="en-US"/>
              <a:t>Section Header Goes Here</a:t>
            </a:r>
          </a:p>
        </p:txBody>
      </p:sp>
      <p:sp>
        <p:nvSpPr>
          <p:cNvPr id="4" name="Text Placeholder 24"/>
          <p:cNvSpPr>
            <a:spLocks noGrp="1"/>
          </p:cNvSpPr>
          <p:nvPr>
            <p:ph type="body" sz="quarter" idx="10" hasCustomPrompt="1"/>
          </p:nvPr>
        </p:nvSpPr>
        <p:spPr>
          <a:xfrm>
            <a:off x="3039996" y="3866468"/>
            <a:ext cx="8597823" cy="477888"/>
          </a:xfrm>
        </p:spPr>
        <p:txBody>
          <a:bodyPr wrap="square">
            <a:spAutoFit/>
          </a:bodyPr>
          <a:lstStyle>
            <a:lvl1pPr marL="0" indent="0">
              <a:buNone/>
              <a:defRPr baseline="0"/>
            </a:lvl1pPr>
          </a:lstStyle>
          <a:p>
            <a:pPr lvl="0"/>
            <a:r>
              <a:rPr lang="en-US"/>
              <a:t>Section subhead goes here</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79831" t="28562" b="11534"/>
          <a:stretch/>
        </p:blipFill>
        <p:spPr>
          <a:xfrm>
            <a:off x="0" y="1"/>
            <a:ext cx="2270235" cy="6858000"/>
          </a:xfrm>
          <a:prstGeom prst="rect">
            <a:avLst/>
          </a:prstGeom>
        </p:spPr>
      </p:pic>
    </p:spTree>
    <p:extLst>
      <p:ext uri="{BB962C8B-B14F-4D97-AF65-F5344CB8AC3E}">
        <p14:creationId xmlns:p14="http://schemas.microsoft.com/office/powerpoint/2010/main" val="618863455"/>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2"/>
      </p:bgRef>
    </p:bg>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1797089" y="2457396"/>
            <a:ext cx="8597823" cy="917944"/>
          </a:xfrm>
          <a:prstGeom prst="rect">
            <a:avLst/>
          </a:prstGeom>
        </p:spPr>
        <p:txBody>
          <a:bodyPr vert="horz" wrap="square" lIns="91440" tIns="91440" rIns="91440" bIns="91440" rtlCol="0" anchor="ctr" anchorCtr="0">
            <a:spAutoFit/>
          </a:bodyPr>
          <a:lstStyle>
            <a:lvl1pPr algn="ctr">
              <a:defRPr>
                <a:solidFill>
                  <a:schemeClr val="tx1"/>
                </a:solidFill>
              </a:defRPr>
            </a:lvl1pPr>
          </a:lstStyle>
          <a:p>
            <a:r>
              <a:rPr lang="en-US"/>
              <a:t>“Quote Goes Here.”</a:t>
            </a:r>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221" t="28562" r="1" b="57447"/>
          <a:stretch/>
        </p:blipFill>
        <p:spPr>
          <a:xfrm>
            <a:off x="217843" y="5324895"/>
            <a:ext cx="11707009" cy="1662197"/>
          </a:xfrm>
          <a:prstGeom prst="rect">
            <a:avLst/>
          </a:prstGeom>
        </p:spPr>
      </p:pic>
    </p:spTree>
    <p:extLst>
      <p:ext uri="{BB962C8B-B14F-4D97-AF65-F5344CB8AC3E}">
        <p14:creationId xmlns:p14="http://schemas.microsoft.com/office/powerpoint/2010/main" val="2211299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bg>
      <p:bgRef idx="1001">
        <a:schemeClr val="bg2"/>
      </p:bgRef>
    </p:bg>
    <p:spTree>
      <p:nvGrpSpPr>
        <p:cNvPr id="1" name=""/>
        <p:cNvGrpSpPr/>
        <p:nvPr/>
      </p:nvGrpSpPr>
      <p:grpSpPr>
        <a:xfrm>
          <a:off x="0" y="0"/>
          <a:ext cx="0" cy="0"/>
          <a:chOff x="0" y="0"/>
          <a:chExt cx="0" cy="0"/>
        </a:xfrm>
      </p:grpSpPr>
      <p:sp>
        <p:nvSpPr>
          <p:cNvPr id="12" name="Text Placeholder 24"/>
          <p:cNvSpPr>
            <a:spLocks noGrp="1"/>
          </p:cNvSpPr>
          <p:nvPr>
            <p:ph type="body" sz="quarter" idx="10" hasCustomPrompt="1"/>
          </p:nvPr>
        </p:nvSpPr>
        <p:spPr>
          <a:xfrm>
            <a:off x="655544" y="2396929"/>
            <a:ext cx="3180577" cy="575799"/>
          </a:xfrm>
        </p:spPr>
        <p:txBody>
          <a:bodyPr wrap="square" numCol="1" anchor="ctr" anchorCtr="0">
            <a:spAutoFit/>
          </a:bodyPr>
          <a:lstStyle>
            <a:lvl1pPr marL="0" indent="0" algn="ctr">
              <a:buNone/>
              <a:defRPr sz="2118"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Text Goes Here</a:t>
            </a:r>
          </a:p>
        </p:txBody>
      </p:sp>
      <p:grpSp>
        <p:nvGrpSpPr>
          <p:cNvPr id="6" name="Group 5"/>
          <p:cNvGrpSpPr/>
          <p:nvPr userDrawn="1"/>
        </p:nvGrpSpPr>
        <p:grpSpPr>
          <a:xfrm>
            <a:off x="0" y="5997131"/>
            <a:ext cx="12192000" cy="544538"/>
            <a:chOff x="0" y="6739600"/>
            <a:chExt cx="13817600" cy="617143"/>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6778192"/>
              <a:ext cx="6449921" cy="539962"/>
            </a:xfrm>
            <a:prstGeom prst="rect">
              <a:avLst/>
            </a:prstGeom>
          </p:spPr>
        </p:pic>
        <p:pic>
          <p:nvPicPr>
            <p:cNvPr id="11" name="Picture 10"/>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10800000">
              <a:off x="7367679" y="6778192"/>
              <a:ext cx="6449921" cy="539962"/>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00229" y="6739600"/>
              <a:ext cx="617143" cy="617143"/>
            </a:xfrm>
            <a:prstGeom prst="rect">
              <a:avLst/>
            </a:prstGeom>
          </p:spPr>
        </p:pic>
      </p:grpSp>
      <p:sp>
        <p:nvSpPr>
          <p:cNvPr id="14" name="Text Placeholder 24"/>
          <p:cNvSpPr>
            <a:spLocks noGrp="1"/>
          </p:cNvSpPr>
          <p:nvPr>
            <p:ph type="body" sz="quarter" idx="11" hasCustomPrompt="1"/>
          </p:nvPr>
        </p:nvSpPr>
        <p:spPr>
          <a:xfrm>
            <a:off x="4505712" y="2396929"/>
            <a:ext cx="3180577" cy="575799"/>
          </a:xfrm>
        </p:spPr>
        <p:txBody>
          <a:bodyPr wrap="square" numCol="1" anchor="ctr" anchorCtr="0">
            <a:spAutoFit/>
          </a:bodyPr>
          <a:lstStyle>
            <a:lvl1pPr marL="0" indent="0" algn="ctr">
              <a:buNone/>
              <a:defRPr sz="2118"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Text Goes Here</a:t>
            </a:r>
          </a:p>
        </p:txBody>
      </p:sp>
      <p:sp>
        <p:nvSpPr>
          <p:cNvPr id="15" name="Text Placeholder 24"/>
          <p:cNvSpPr>
            <a:spLocks noGrp="1"/>
          </p:cNvSpPr>
          <p:nvPr>
            <p:ph type="body" sz="quarter" idx="12" hasCustomPrompt="1"/>
          </p:nvPr>
        </p:nvSpPr>
        <p:spPr>
          <a:xfrm>
            <a:off x="8355879" y="2396929"/>
            <a:ext cx="3180577" cy="575799"/>
          </a:xfrm>
        </p:spPr>
        <p:txBody>
          <a:bodyPr wrap="square" numCol="1" anchor="ctr" anchorCtr="0">
            <a:spAutoFit/>
          </a:bodyPr>
          <a:lstStyle>
            <a:lvl1pPr marL="0" indent="0" algn="ctr">
              <a:buNone/>
              <a:defRPr sz="2118"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Text Goes Here</a:t>
            </a:r>
          </a:p>
        </p:txBody>
      </p:sp>
    </p:spTree>
    <p:extLst>
      <p:ext uri="{BB962C8B-B14F-4D97-AF65-F5344CB8AC3E}">
        <p14:creationId xmlns:p14="http://schemas.microsoft.com/office/powerpoint/2010/main" val="10766449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and Green Bar">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8068235" cy="6858000"/>
          </a:xfrm>
        </p:spPr>
        <p:txBody>
          <a:bodyPr anchor="ctr" anchorCtr="0">
            <a:noAutofit/>
          </a:bodyPr>
          <a:lstStyle>
            <a:lvl1pPr marL="0" indent="0" algn="ctr">
              <a:buNone/>
              <a:defRPr baseline="0"/>
            </a:lvl1pPr>
          </a:lstStyle>
          <a:p>
            <a:r>
              <a:rPr lang="en-US"/>
              <a:t>Click to insert photo</a:t>
            </a:r>
          </a:p>
        </p:txBody>
      </p:sp>
      <p:sp>
        <p:nvSpPr>
          <p:cNvPr id="2" name="Rectangle 1"/>
          <p:cNvSpPr/>
          <p:nvPr userDrawn="1"/>
        </p:nvSpPr>
        <p:spPr>
          <a:xfrm>
            <a:off x="8068235" y="0"/>
            <a:ext cx="4123765"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49399"/>
            <a:endParaRPr lang="en-US" sz="1765">
              <a:solidFill>
                <a:srgbClr val="FFFFFF"/>
              </a:solidFill>
            </a:endParaRPr>
          </a:p>
        </p:txBody>
      </p:sp>
      <p:sp>
        <p:nvSpPr>
          <p:cNvPr id="11" name="Title Placeholder 1"/>
          <p:cNvSpPr>
            <a:spLocks noGrp="1"/>
          </p:cNvSpPr>
          <p:nvPr>
            <p:ph type="title" hasCustomPrompt="1"/>
          </p:nvPr>
        </p:nvSpPr>
        <p:spPr>
          <a:xfrm>
            <a:off x="8435788" y="2495589"/>
            <a:ext cx="3388659" cy="483085"/>
          </a:xfrm>
          <a:prstGeom prst="rect">
            <a:avLst/>
          </a:prstGeom>
        </p:spPr>
        <p:txBody>
          <a:bodyPr vert="horz" wrap="square" lIns="101858" tIns="50929" rIns="101858" bIns="50929" rtlCol="0" anchor="b" anchorCtr="0">
            <a:spAutoFit/>
          </a:bodyPr>
          <a:lstStyle>
            <a:lvl1pPr algn="ctr">
              <a:defRPr sz="2471" b="0">
                <a:solidFill>
                  <a:schemeClr val="bg1"/>
                </a:solidFill>
              </a:defRPr>
            </a:lvl1pPr>
          </a:lstStyle>
          <a:p>
            <a:r>
              <a:rPr lang="en-US"/>
              <a:t>Copy Goes Here</a:t>
            </a:r>
          </a:p>
        </p:txBody>
      </p:sp>
      <p:sp>
        <p:nvSpPr>
          <p:cNvPr id="4" name="Text Placeholder 3"/>
          <p:cNvSpPr>
            <a:spLocks noGrp="1"/>
          </p:cNvSpPr>
          <p:nvPr>
            <p:ph type="body" sz="quarter" idx="11" hasCustomPrompt="1"/>
          </p:nvPr>
        </p:nvSpPr>
        <p:spPr>
          <a:xfrm>
            <a:off x="8435788" y="3429000"/>
            <a:ext cx="3388659" cy="463268"/>
          </a:xfrm>
        </p:spPr>
        <p:txBody>
          <a:bodyPr wrap="square">
            <a:spAutoFit/>
          </a:bodyPr>
          <a:lstStyle>
            <a:lvl1pPr marL="0" indent="0" algn="ctr">
              <a:lnSpc>
                <a:spcPct val="114000"/>
              </a:lnSpc>
              <a:buNone/>
              <a:defRPr baseline="0">
                <a:solidFill>
                  <a:schemeClr val="bg1"/>
                </a:solidFill>
              </a:defRPr>
            </a:lvl1pPr>
          </a:lstStyle>
          <a:p>
            <a:pPr lvl="0"/>
            <a:r>
              <a:rPr lang="en-US"/>
              <a:t>Supporting text goes here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0955" y="6130744"/>
            <a:ext cx="431421" cy="431421"/>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89502" y="0"/>
            <a:ext cx="1202498" cy="914400"/>
          </a:xfrm>
          <a:prstGeom prst="rect">
            <a:avLst/>
          </a:prstGeom>
        </p:spPr>
      </p:pic>
      <p:sp>
        <p:nvSpPr>
          <p:cNvPr id="9" name="TextBox 8"/>
          <p:cNvSpPr txBox="1"/>
          <p:nvPr userDrawn="1"/>
        </p:nvSpPr>
        <p:spPr>
          <a:xfrm>
            <a:off x="10642599" y="0"/>
            <a:ext cx="1549401" cy="738664"/>
          </a:xfrm>
          <a:prstGeom prst="rect">
            <a:avLst/>
          </a:prstGeom>
          <a:noFill/>
        </p:spPr>
        <p:txBody>
          <a:bodyPr wrap="square" rtlCol="0">
            <a:spAutoFit/>
          </a:bodyPr>
          <a:lstStyle/>
          <a:p>
            <a:pPr algn="r"/>
            <a:r>
              <a:rPr lang="en-US" sz="1400">
                <a:solidFill>
                  <a:srgbClr val="C9D845">
                    <a:lumMod val="20000"/>
                    <a:lumOff val="80000"/>
                  </a:srgbClr>
                </a:solidFill>
                <a:effectLst>
                  <a:outerShdw blurRad="50800" dist="38100" dir="5400000" algn="t" rotWithShape="0">
                    <a:prstClr val="black">
                      <a:alpha val="40000"/>
                    </a:prstClr>
                  </a:outerShdw>
                </a:effectLst>
              </a:rPr>
              <a:t>COLORADO </a:t>
            </a:r>
          </a:p>
          <a:p>
            <a:pPr algn="r"/>
            <a:r>
              <a:rPr lang="en-US" sz="1400">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CLIMATE</a:t>
            </a:r>
            <a:r>
              <a:rPr lang="en-US" sz="1400">
                <a:solidFill>
                  <a:srgbClr val="C9D845">
                    <a:lumMod val="20000"/>
                    <a:lumOff val="80000"/>
                  </a:srgbClr>
                </a:solidFill>
                <a:effectLst>
                  <a:outerShdw blurRad="50800" dist="38100" dir="5400000" algn="t" rotWithShape="0">
                    <a:prstClr val="black">
                      <a:alpha val="40000"/>
                    </a:prstClr>
                  </a:outerShdw>
                </a:effectLst>
              </a:rPr>
              <a:t> </a:t>
            </a:r>
          </a:p>
          <a:p>
            <a:pPr algn="r"/>
            <a:r>
              <a:rPr lang="en-US" sz="1400">
                <a:solidFill>
                  <a:srgbClr val="C9D845">
                    <a:lumMod val="20000"/>
                    <a:lumOff val="80000"/>
                  </a:srgbClr>
                </a:solidFill>
                <a:effectLst>
                  <a:outerShdw blurRad="50800" dist="38100" dir="5400000" algn="t" rotWithShape="0">
                    <a:prstClr val="black">
                      <a:alpha val="40000"/>
                    </a:prstClr>
                  </a:outerShdw>
                </a:effectLst>
              </a:rPr>
              <a:t>CENTER</a:t>
            </a:r>
          </a:p>
        </p:txBody>
      </p:sp>
    </p:spTree>
    <p:extLst>
      <p:ext uri="{BB962C8B-B14F-4D97-AF65-F5344CB8AC3E}">
        <p14:creationId xmlns:p14="http://schemas.microsoft.com/office/powerpoint/2010/main" val="3258195433"/>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Photo Righ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548599" y="866879"/>
            <a:ext cx="4290357" cy="1651221"/>
          </a:xfrm>
        </p:spPr>
        <p:txBody>
          <a:bodyPr anchor="t" anchorCtr="0"/>
          <a:lstStyle/>
          <a:p>
            <a:r>
              <a:rPr lang="en-US"/>
              <a:t>Headline Copy Goes Here</a:t>
            </a:r>
          </a:p>
        </p:txBody>
      </p:sp>
      <p:sp>
        <p:nvSpPr>
          <p:cNvPr id="7" name="Content Placeholder 2"/>
          <p:cNvSpPr>
            <a:spLocks noGrp="1"/>
          </p:cNvSpPr>
          <p:nvPr>
            <p:ph idx="1"/>
          </p:nvPr>
        </p:nvSpPr>
        <p:spPr>
          <a:xfrm>
            <a:off x="548599" y="2693172"/>
            <a:ext cx="4290356" cy="17434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0"/>
            <a:r>
              <a:rPr lang="en-US"/>
              <a:t>Click to edit Master text styles</a:t>
            </a:r>
          </a:p>
          <a:p>
            <a:pPr lvl="0"/>
            <a:r>
              <a:rPr lang="en-US"/>
              <a:t>Click to edit Master text styles</a:t>
            </a:r>
          </a:p>
          <a:p>
            <a:pPr lvl="0"/>
            <a:r>
              <a:rPr lang="en-US"/>
              <a:t>Click to edit Master text styles</a:t>
            </a:r>
          </a:p>
        </p:txBody>
      </p:sp>
      <p:sp>
        <p:nvSpPr>
          <p:cNvPr id="8" name="Picture Placeholder 9"/>
          <p:cNvSpPr>
            <a:spLocks noGrp="1"/>
          </p:cNvSpPr>
          <p:nvPr>
            <p:ph type="pic" sz="quarter" idx="13" hasCustomPrompt="1"/>
          </p:nvPr>
        </p:nvSpPr>
        <p:spPr>
          <a:xfrm>
            <a:off x="5387553" y="0"/>
            <a:ext cx="6804447" cy="6858000"/>
          </a:xfrm>
        </p:spPr>
        <p:txBody>
          <a:bodyPr anchor="ctr" anchorCtr="0">
            <a:noAutofit/>
          </a:bodyPr>
          <a:lstStyle>
            <a:lvl1pPr marL="0" indent="0" algn="ctr">
              <a:buNone/>
              <a:defRPr>
                <a:solidFill>
                  <a:schemeClr val="tx1"/>
                </a:solidFill>
              </a:defRPr>
            </a:lvl1pPr>
          </a:lstStyle>
          <a:p>
            <a:r>
              <a:rPr lang="en-US"/>
              <a:t>Click to insert photo</a:t>
            </a:r>
          </a:p>
        </p:txBody>
      </p:sp>
    </p:spTree>
    <p:extLst>
      <p:ext uri="{BB962C8B-B14F-4D97-AF65-F5344CB8AC3E}">
        <p14:creationId xmlns:p14="http://schemas.microsoft.com/office/powerpoint/2010/main" val="3635579952"/>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and Photo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53047" y="866879"/>
            <a:ext cx="4290357" cy="1651221"/>
          </a:xfrm>
        </p:spPr>
        <p:txBody>
          <a:bodyPr anchor="t" anchorCtr="0"/>
          <a:lstStyle/>
          <a:p>
            <a:r>
              <a:rPr lang="en-US"/>
              <a:t>Headline Copy Goes Here</a:t>
            </a:r>
          </a:p>
        </p:txBody>
      </p:sp>
      <p:sp>
        <p:nvSpPr>
          <p:cNvPr id="3" name="Content Placeholder 2"/>
          <p:cNvSpPr>
            <a:spLocks noGrp="1"/>
          </p:cNvSpPr>
          <p:nvPr>
            <p:ph idx="1"/>
          </p:nvPr>
        </p:nvSpPr>
        <p:spPr>
          <a:xfrm>
            <a:off x="7353046" y="2693172"/>
            <a:ext cx="4290356" cy="17434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0"/>
            <a:r>
              <a:rPr lang="en-US"/>
              <a:t>Click to edit Master text styles</a:t>
            </a:r>
          </a:p>
          <a:p>
            <a:pPr lvl="0"/>
            <a:r>
              <a:rPr lang="en-US"/>
              <a:t>Click to edit Master text styles</a:t>
            </a:r>
          </a:p>
          <a:p>
            <a:pPr lvl="0"/>
            <a:r>
              <a:rPr lang="en-US"/>
              <a:t>Click to edit Master text styles</a:t>
            </a:r>
          </a:p>
        </p:txBody>
      </p:sp>
      <p:sp>
        <p:nvSpPr>
          <p:cNvPr id="10" name="Picture Placeholder 9"/>
          <p:cNvSpPr>
            <a:spLocks noGrp="1"/>
          </p:cNvSpPr>
          <p:nvPr>
            <p:ph type="pic" sz="quarter" idx="13" hasCustomPrompt="1"/>
          </p:nvPr>
        </p:nvSpPr>
        <p:spPr>
          <a:xfrm>
            <a:off x="2" y="0"/>
            <a:ext cx="6804447" cy="6858000"/>
          </a:xfrm>
        </p:spPr>
        <p:txBody>
          <a:bodyPr anchor="ctr" anchorCtr="0">
            <a:noAutofit/>
          </a:bodyPr>
          <a:lstStyle>
            <a:lvl1pPr marL="0" indent="0" algn="ctr">
              <a:buNone/>
              <a:defRPr>
                <a:solidFill>
                  <a:schemeClr val="tx1"/>
                </a:solidFill>
              </a:defRPr>
            </a:lvl1pPr>
          </a:lstStyle>
          <a:p>
            <a:r>
              <a:rPr lang="en-US"/>
              <a:t>Click to insert photo</a:t>
            </a:r>
          </a:p>
        </p:txBody>
      </p:sp>
    </p:spTree>
    <p:extLst>
      <p:ext uri="{BB962C8B-B14F-4D97-AF65-F5344CB8AC3E}">
        <p14:creationId xmlns:p14="http://schemas.microsoft.com/office/powerpoint/2010/main" val="2886273923"/>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and Header">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5647765"/>
          </a:xfrm>
        </p:spPr>
        <p:txBody>
          <a:bodyPr anchor="ctr" anchorCtr="0">
            <a:noAutofit/>
          </a:bodyPr>
          <a:lstStyle>
            <a:lvl1pPr marL="0" indent="0" algn="ctr">
              <a:buNone/>
              <a:defRPr baseline="0"/>
            </a:lvl1pPr>
          </a:lstStyle>
          <a:p>
            <a:r>
              <a:rPr lang="en-US"/>
              <a:t>Click to insert photo</a:t>
            </a:r>
          </a:p>
        </p:txBody>
      </p:sp>
      <p:sp>
        <p:nvSpPr>
          <p:cNvPr id="11" name="Title Placeholder 1"/>
          <p:cNvSpPr>
            <a:spLocks noGrp="1"/>
          </p:cNvSpPr>
          <p:nvPr>
            <p:ph type="title" hasCustomPrompt="1"/>
          </p:nvPr>
        </p:nvSpPr>
        <p:spPr>
          <a:xfrm>
            <a:off x="353316" y="5871797"/>
            <a:ext cx="11485369" cy="699811"/>
          </a:xfrm>
          <a:prstGeom prst="rect">
            <a:avLst/>
          </a:prstGeom>
        </p:spPr>
        <p:txBody>
          <a:bodyPr vert="horz" wrap="square" lIns="101858" tIns="50929" rIns="101858" bIns="50929" rtlCol="0" anchor="t" anchorCtr="0">
            <a:spAutoFit/>
          </a:bodyPr>
          <a:lstStyle>
            <a:lvl1pPr>
              <a:defRPr sz="3879"/>
            </a:lvl1pPr>
          </a:lstStyle>
          <a:p>
            <a:r>
              <a:rPr lang="en-US"/>
              <a:t>Headline Copy Here</a:t>
            </a:r>
          </a:p>
        </p:txBody>
      </p:sp>
    </p:spTree>
    <p:extLst>
      <p:ext uri="{BB962C8B-B14F-4D97-AF65-F5344CB8AC3E}">
        <p14:creationId xmlns:p14="http://schemas.microsoft.com/office/powerpoint/2010/main" val="203168670"/>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8073556" y="2044932"/>
            <a:ext cx="3564263" cy="1147498"/>
          </a:xfrm>
          <a:prstGeom prst="rect">
            <a:avLst/>
          </a:prstGeom>
        </p:spPr>
        <p:txBody>
          <a:bodyPr vert="horz" wrap="square" lIns="101858" tIns="50929" rIns="101858" bIns="50929" rtlCol="0" anchor="t" anchorCtr="0">
            <a:spAutoFit/>
          </a:bodyPr>
          <a:lstStyle>
            <a:lvl1pPr>
              <a:defRPr sz="3394"/>
            </a:lvl1pPr>
          </a:lstStyle>
          <a:p>
            <a:r>
              <a:rPr lang="en-US"/>
              <a:t>Headline Copy Goes Here</a:t>
            </a:r>
          </a:p>
        </p:txBody>
      </p:sp>
      <p:sp>
        <p:nvSpPr>
          <p:cNvPr id="4" name="Text Placeholder 3"/>
          <p:cNvSpPr>
            <a:spLocks noGrp="1"/>
          </p:cNvSpPr>
          <p:nvPr>
            <p:ph type="body" sz="quarter" idx="11"/>
          </p:nvPr>
        </p:nvSpPr>
        <p:spPr>
          <a:xfrm>
            <a:off x="8073556" y="3290748"/>
            <a:ext cx="3564263" cy="463268"/>
          </a:xfrm>
        </p:spPr>
        <p:txBody>
          <a:bodyPr wrap="square">
            <a:spAutoFit/>
          </a:bodyPr>
          <a:lstStyle>
            <a:lvl1pPr marL="0" indent="0" algn="l">
              <a:lnSpc>
                <a:spcPct val="114000"/>
              </a:lnSpc>
              <a:buNone/>
              <a:defRPr/>
            </a:lvl1pPr>
          </a:lstStyle>
          <a:p>
            <a:pPr lvl="0"/>
            <a:r>
              <a:rPr lang="en-US"/>
              <a:t>Click to edit Master text styles</a:t>
            </a:r>
          </a:p>
        </p:txBody>
      </p:sp>
      <p:sp>
        <p:nvSpPr>
          <p:cNvPr id="3" name="Chart Placeholder 2"/>
          <p:cNvSpPr>
            <a:spLocks noGrp="1"/>
          </p:cNvSpPr>
          <p:nvPr>
            <p:ph type="chart" sz="quarter" idx="12" hasCustomPrompt="1"/>
          </p:nvPr>
        </p:nvSpPr>
        <p:spPr>
          <a:xfrm>
            <a:off x="1119910" y="1273270"/>
            <a:ext cx="6055592" cy="4408467"/>
          </a:xfrm>
        </p:spPr>
        <p:txBody>
          <a:bodyPr anchor="ctr" anchorCtr="0">
            <a:normAutofit/>
          </a:bodyPr>
          <a:lstStyle>
            <a:lvl1pPr marL="0" indent="0" algn="ctr">
              <a:buNone/>
              <a:defRPr/>
            </a:lvl1pPr>
          </a:lstStyle>
          <a:p>
            <a:r>
              <a:rPr lang="en-US"/>
              <a:t>Click to add chart</a:t>
            </a:r>
          </a:p>
        </p:txBody>
      </p:sp>
      <p:sp>
        <p:nvSpPr>
          <p:cNvPr id="10" name="Rectangle 9"/>
          <p:cNvSpPr/>
          <p:nvPr userDrawn="1"/>
        </p:nvSpPr>
        <p:spPr>
          <a:xfrm>
            <a:off x="0" y="6433168"/>
            <a:ext cx="12192000" cy="424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392" y="6445727"/>
            <a:ext cx="542167" cy="412273"/>
          </a:xfrm>
          <a:prstGeom prst="rect">
            <a:avLst/>
          </a:prstGeom>
        </p:spPr>
      </p:pic>
      <p:sp>
        <p:nvSpPr>
          <p:cNvPr id="12" name="TextBox 11"/>
          <p:cNvSpPr txBox="1"/>
          <p:nvPr userDrawn="1"/>
        </p:nvSpPr>
        <p:spPr>
          <a:xfrm>
            <a:off x="752559" y="6401245"/>
            <a:ext cx="3714735" cy="400110"/>
          </a:xfrm>
          <a:prstGeom prst="rect">
            <a:avLst/>
          </a:prstGeom>
          <a:noFill/>
        </p:spPr>
        <p:txBody>
          <a:bodyPr wrap="none" rtlCol="0">
            <a:spAutoFit/>
          </a:bodyPr>
          <a:lstStyle/>
          <a:p>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OLORADO </a:t>
            </a:r>
            <a:r>
              <a:rPr lang="en-US" sz="2000">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C</a:t>
            </a:r>
            <a:r>
              <a:rPr lang="en-US">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LIMATE</a:t>
            </a:r>
            <a:r>
              <a:rPr lang="en-US">
                <a:solidFill>
                  <a:srgbClr val="C9D845">
                    <a:lumMod val="20000"/>
                    <a:lumOff val="80000"/>
                  </a:srgbClr>
                </a:solidFill>
                <a:effectLst>
                  <a:outerShdw blurRad="50800" dist="38100" dir="5400000" algn="t" rotWithShape="0">
                    <a:prstClr val="black">
                      <a:alpha val="40000"/>
                    </a:prstClr>
                  </a:outerShdw>
                </a:effectLst>
              </a:rPr>
              <a:t> </a:t>
            </a:r>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ENTER</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22798" y="6465013"/>
            <a:ext cx="360096" cy="360096"/>
          </a:xfrm>
          <a:prstGeom prst="rect">
            <a:avLst/>
          </a:prstGeom>
        </p:spPr>
      </p:pic>
    </p:spTree>
    <p:extLst>
      <p:ext uri="{BB962C8B-B14F-4D97-AF65-F5344CB8AC3E}">
        <p14:creationId xmlns:p14="http://schemas.microsoft.com/office/powerpoint/2010/main" val="1556025207"/>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Footer">
    <p:spTree>
      <p:nvGrpSpPr>
        <p:cNvPr id="1" name=""/>
        <p:cNvGrpSpPr/>
        <p:nvPr/>
      </p:nvGrpSpPr>
      <p:grpSpPr>
        <a:xfrm>
          <a:off x="0" y="0"/>
          <a:ext cx="0" cy="0"/>
          <a:chOff x="0" y="0"/>
          <a:chExt cx="0" cy="0"/>
        </a:xfrm>
      </p:grpSpPr>
      <p:sp>
        <p:nvSpPr>
          <p:cNvPr id="10" name="Rectangle 9"/>
          <p:cNvSpPr/>
          <p:nvPr userDrawn="1"/>
        </p:nvSpPr>
        <p:spPr>
          <a:xfrm>
            <a:off x="0" y="6433168"/>
            <a:ext cx="12192000" cy="42483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392" y="6445727"/>
            <a:ext cx="542167" cy="412273"/>
          </a:xfrm>
          <a:prstGeom prst="rect">
            <a:avLst/>
          </a:prstGeom>
        </p:spPr>
      </p:pic>
      <p:sp>
        <p:nvSpPr>
          <p:cNvPr id="12" name="TextBox 11"/>
          <p:cNvSpPr txBox="1"/>
          <p:nvPr userDrawn="1"/>
        </p:nvSpPr>
        <p:spPr>
          <a:xfrm>
            <a:off x="752559" y="6401245"/>
            <a:ext cx="3714735" cy="400110"/>
          </a:xfrm>
          <a:prstGeom prst="rect">
            <a:avLst/>
          </a:prstGeom>
          <a:noFill/>
        </p:spPr>
        <p:txBody>
          <a:bodyPr wrap="none" rtlCol="0">
            <a:spAutoFit/>
          </a:bodyPr>
          <a:lstStyle/>
          <a:p>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OLORADO </a:t>
            </a:r>
            <a:r>
              <a:rPr lang="en-US" sz="2000">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C</a:t>
            </a:r>
            <a:r>
              <a:rPr lang="en-US">
                <a:solidFill>
                  <a:srgbClr val="C9D845">
                    <a:lumMod val="20000"/>
                    <a:lumOff val="80000"/>
                  </a:srgbClr>
                </a:solidFill>
                <a:effectLst>
                  <a:outerShdw blurRad="50800" dist="38100" dir="5400000" algn="t" rotWithShape="0">
                    <a:prstClr val="black">
                      <a:alpha val="40000"/>
                    </a:prstClr>
                  </a:outerShdw>
                </a:effectLst>
                <a:ea typeface="Arial" charset="0"/>
                <a:cs typeface="Arial" charset="0"/>
              </a:rPr>
              <a:t>LIMATE</a:t>
            </a:r>
            <a:r>
              <a:rPr lang="en-US">
                <a:solidFill>
                  <a:srgbClr val="C9D845">
                    <a:lumMod val="20000"/>
                    <a:lumOff val="80000"/>
                  </a:srgbClr>
                </a:solidFill>
                <a:effectLst>
                  <a:outerShdw blurRad="50800" dist="38100" dir="5400000" algn="t" rotWithShape="0">
                    <a:prstClr val="black">
                      <a:alpha val="40000"/>
                    </a:prstClr>
                  </a:outerShdw>
                </a:effectLst>
              </a:rPr>
              <a:t> </a:t>
            </a:r>
            <a:r>
              <a:rPr lang="en-US" sz="2000">
                <a:solidFill>
                  <a:srgbClr val="C9D845">
                    <a:lumMod val="20000"/>
                    <a:lumOff val="80000"/>
                  </a:srgbClr>
                </a:solidFill>
                <a:effectLst>
                  <a:outerShdw blurRad="50800" dist="38100" dir="5400000" algn="t" rotWithShape="0">
                    <a:prstClr val="black">
                      <a:alpha val="40000"/>
                    </a:prstClr>
                  </a:outerShdw>
                </a:effectLst>
              </a:rPr>
              <a:t>C</a:t>
            </a:r>
            <a:r>
              <a:rPr lang="en-US">
                <a:solidFill>
                  <a:srgbClr val="C9D845">
                    <a:lumMod val="20000"/>
                    <a:lumOff val="80000"/>
                  </a:srgbClr>
                </a:solidFill>
                <a:effectLst>
                  <a:outerShdw blurRad="50800" dist="38100" dir="5400000" algn="t" rotWithShape="0">
                    <a:prstClr val="black">
                      <a:alpha val="40000"/>
                    </a:prstClr>
                  </a:outerShdw>
                </a:effectLst>
              </a:rPr>
              <a:t>ENTER</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522798" y="6465013"/>
            <a:ext cx="360096" cy="360096"/>
          </a:xfrm>
          <a:prstGeom prst="rect">
            <a:avLst/>
          </a:prstGeom>
        </p:spPr>
      </p:pic>
    </p:spTree>
    <p:extLst>
      <p:ext uri="{BB962C8B-B14F-4D97-AF65-F5344CB8AC3E}">
        <p14:creationId xmlns:p14="http://schemas.microsoft.com/office/powerpoint/2010/main" val="267880657"/>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Green">
    <p:bg>
      <p:bgRef idx="1001">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22798" y="6341855"/>
            <a:ext cx="483254" cy="483254"/>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6634" y="6341855"/>
            <a:ext cx="441434" cy="483254"/>
          </a:xfrm>
          <a:prstGeom prst="rect">
            <a:avLst/>
          </a:prstGeom>
        </p:spPr>
      </p:pic>
    </p:spTree>
    <p:extLst>
      <p:ext uri="{BB962C8B-B14F-4D97-AF65-F5344CB8AC3E}">
        <p14:creationId xmlns:p14="http://schemas.microsoft.com/office/powerpoint/2010/main" val="30766375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020898"/>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Green">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95439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Green Ram">
    <p:bg>
      <p:bgPr>
        <a:solidFill>
          <a:schemeClr val="tx2"/>
        </a:solidFill>
        <a:effectLst/>
      </p:bgPr>
    </p:bg>
    <p:spTree>
      <p:nvGrpSpPr>
        <p:cNvPr id="1" name=""/>
        <p:cNvGrpSpPr/>
        <p:nvPr/>
      </p:nvGrpSpPr>
      <p:grpSpPr>
        <a:xfrm>
          <a:off x="0" y="0"/>
          <a:ext cx="0" cy="0"/>
          <a:chOff x="0" y="0"/>
          <a:chExt cx="0" cy="0"/>
        </a:xfrm>
      </p:grpSpPr>
      <p:sp>
        <p:nvSpPr>
          <p:cNvPr id="11" name="Title 1"/>
          <p:cNvSpPr txBox="1">
            <a:spLocks/>
          </p:cNvSpPr>
          <p:nvPr userDrawn="1"/>
        </p:nvSpPr>
        <p:spPr>
          <a:xfrm>
            <a:off x="643538" y="3705195"/>
            <a:ext cx="11083635" cy="977650"/>
          </a:xfrm>
          <a:prstGeom prst="rect">
            <a:avLst/>
          </a:prstGeom>
        </p:spPr>
        <p:txBody>
          <a:bodyPr vert="horz" lIns="80682" tIns="80682" rIns="80682" bIns="80682"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r>
              <a:rPr lang="en-US" sz="5294">
                <a:solidFill>
                  <a:srgbClr val="FFFFFF"/>
                </a:solidFill>
                <a:latin typeface="Arial" panose="020B0604020202020204"/>
              </a:rPr>
              <a:t>Thank you!</a:t>
            </a:r>
          </a:p>
        </p:txBody>
      </p:sp>
      <p:cxnSp>
        <p:nvCxnSpPr>
          <p:cNvPr id="13" name="Straight Connector 12"/>
          <p:cNvCxnSpPr/>
          <p:nvPr userDrawn="1"/>
        </p:nvCxnSpPr>
        <p:spPr>
          <a:xfrm>
            <a:off x="778009" y="5238334"/>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rotWithShape="1">
          <a:blip r:embed="rId2" cstate="hqprint">
            <a:alphaModFix amt="8000"/>
            <a:extLst>
              <a:ext uri="{28A0092B-C50C-407E-A947-70E740481C1C}">
                <a14:useLocalDpi xmlns:a14="http://schemas.microsoft.com/office/drawing/2010/main"/>
              </a:ext>
            </a:extLst>
          </a:blip>
          <a:srcRect t="14710" r="30639" b="6933"/>
          <a:stretch/>
        </p:blipFill>
        <p:spPr>
          <a:xfrm>
            <a:off x="6121337" y="-1"/>
            <a:ext cx="6070663" cy="6858001"/>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2994053" cy="2276728"/>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5869122"/>
            <a:ext cx="2627586" cy="988877"/>
          </a:xfrm>
          <a:prstGeom prst="rect">
            <a:avLst/>
          </a:prstGeom>
        </p:spPr>
      </p:pic>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00783" y="5516880"/>
            <a:ext cx="5650992" cy="1341120"/>
          </a:xfrm>
          <a:prstGeom prst="rect">
            <a:avLst/>
          </a:prstGeom>
        </p:spPr>
      </p:pic>
    </p:spTree>
    <p:extLst>
      <p:ext uri="{BB962C8B-B14F-4D97-AF65-F5344CB8AC3E}">
        <p14:creationId xmlns:p14="http://schemas.microsoft.com/office/powerpoint/2010/main" val="2944575277"/>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White">
    <p:spTree>
      <p:nvGrpSpPr>
        <p:cNvPr id="1" name=""/>
        <p:cNvGrpSpPr/>
        <p:nvPr/>
      </p:nvGrpSpPr>
      <p:grpSpPr>
        <a:xfrm>
          <a:off x="0" y="0"/>
          <a:ext cx="0" cy="0"/>
          <a:chOff x="0" y="0"/>
          <a:chExt cx="0" cy="0"/>
        </a:xfrm>
      </p:grpSpPr>
      <p:sp>
        <p:nvSpPr>
          <p:cNvPr id="5" name="Title 1"/>
          <p:cNvSpPr txBox="1">
            <a:spLocks/>
          </p:cNvSpPr>
          <p:nvPr userDrawn="1"/>
        </p:nvSpPr>
        <p:spPr>
          <a:xfrm>
            <a:off x="643538" y="3704819"/>
            <a:ext cx="11083635" cy="977650"/>
          </a:xfrm>
          <a:prstGeom prst="rect">
            <a:avLst/>
          </a:prstGeom>
        </p:spPr>
        <p:txBody>
          <a:bodyPr vert="horz" lIns="80682" tIns="80682" rIns="80682" bIns="80682"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r>
              <a:rPr lang="en-US" sz="5294">
                <a:solidFill>
                  <a:srgbClr val="1E4D2B"/>
                </a:solidFill>
                <a:latin typeface="Arial" panose="020B0604020202020204"/>
              </a:rPr>
              <a:t>Thank you</a:t>
            </a:r>
          </a:p>
        </p:txBody>
      </p:sp>
      <p:cxnSp>
        <p:nvCxnSpPr>
          <p:cNvPr id="6" name="Straight Connector 5"/>
          <p:cNvCxnSpPr/>
          <p:nvPr userDrawn="1"/>
        </p:nvCxnSpPr>
        <p:spPr>
          <a:xfrm>
            <a:off x="778009" y="5237957"/>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869122"/>
            <a:ext cx="2627586" cy="988877"/>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41008" y="5516880"/>
            <a:ext cx="5650992" cy="1341120"/>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30937" y="6096000"/>
            <a:ext cx="281122" cy="281122"/>
          </a:xfrm>
          <a:prstGeom prst="rect">
            <a:avLst/>
          </a:prstGeom>
        </p:spPr>
      </p:pic>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30937" y="6484883"/>
            <a:ext cx="284130" cy="284130"/>
          </a:xfrm>
          <a:prstGeom prst="rect">
            <a:avLst/>
          </a:prstGeom>
        </p:spPr>
      </p:pic>
      <p:sp>
        <p:nvSpPr>
          <p:cNvPr id="10" name="TextBox 9"/>
          <p:cNvSpPr txBox="1"/>
          <p:nvPr userDrawn="1"/>
        </p:nvSpPr>
        <p:spPr>
          <a:xfrm>
            <a:off x="3015067" y="6442282"/>
            <a:ext cx="1917513" cy="338554"/>
          </a:xfrm>
          <a:prstGeom prst="rect">
            <a:avLst/>
          </a:prstGeom>
          <a:noFill/>
        </p:spPr>
        <p:txBody>
          <a:bodyPr wrap="none" rtlCol="0">
            <a:spAutoFit/>
          </a:bodyPr>
          <a:lstStyle/>
          <a:p>
            <a:r>
              <a:rPr lang="en-US" sz="1600">
                <a:solidFill>
                  <a:srgbClr val="59595B"/>
                </a:solidFill>
              </a:rPr>
              <a:t>@</a:t>
            </a:r>
            <a:r>
              <a:rPr lang="en-US" sz="1600" err="1">
                <a:solidFill>
                  <a:srgbClr val="59595B"/>
                </a:solidFill>
              </a:rPr>
              <a:t>ColoradoClimate</a:t>
            </a:r>
            <a:endParaRPr lang="en-US" sz="1600">
              <a:solidFill>
                <a:srgbClr val="59595B"/>
              </a:solidFill>
            </a:endParaRPr>
          </a:p>
        </p:txBody>
      </p:sp>
      <p:sp>
        <p:nvSpPr>
          <p:cNvPr id="11" name="TextBox 10"/>
          <p:cNvSpPr txBox="1"/>
          <p:nvPr userDrawn="1"/>
        </p:nvSpPr>
        <p:spPr>
          <a:xfrm>
            <a:off x="3012059" y="6061671"/>
            <a:ext cx="3219151" cy="307777"/>
          </a:xfrm>
          <a:prstGeom prst="rect">
            <a:avLst/>
          </a:prstGeom>
          <a:noFill/>
        </p:spPr>
        <p:txBody>
          <a:bodyPr wrap="none" rtlCol="0">
            <a:spAutoFit/>
          </a:bodyPr>
          <a:lstStyle/>
          <a:p>
            <a:r>
              <a:rPr lang="en-US" sz="1400" err="1">
                <a:solidFill>
                  <a:srgbClr val="59595B"/>
                </a:solidFill>
              </a:rPr>
              <a:t>facebook.com</a:t>
            </a:r>
            <a:r>
              <a:rPr lang="en-US" sz="1400">
                <a:solidFill>
                  <a:srgbClr val="59595B"/>
                </a:solidFill>
              </a:rPr>
              <a:t>/</a:t>
            </a:r>
            <a:r>
              <a:rPr lang="en-US" sz="1400" err="1">
                <a:solidFill>
                  <a:srgbClr val="59595B"/>
                </a:solidFill>
              </a:rPr>
              <a:t>ColoradoClimateCenter</a:t>
            </a:r>
            <a:endParaRPr lang="en-US" sz="1400">
              <a:solidFill>
                <a:srgbClr val="59595B"/>
              </a:solidFill>
            </a:endParaRPr>
          </a:p>
        </p:txBody>
      </p:sp>
    </p:spTree>
    <p:extLst>
      <p:ext uri="{BB962C8B-B14F-4D97-AF65-F5344CB8AC3E}">
        <p14:creationId xmlns:p14="http://schemas.microsoft.com/office/powerpoint/2010/main" val="97449428"/>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4" y="776988"/>
            <a:ext cx="11083635" cy="917944"/>
          </a:xfrm>
          <a:prstGeom prst="rect">
            <a:avLst/>
          </a:prstGeom>
        </p:spPr>
        <p:txBody>
          <a:bodyPr vert="horz" lIns="91440" tIns="91440" rIns="91440" bIns="91440" rtlCol="0" anchor="b" anchorCtr="0">
            <a:spAutoFit/>
          </a:bodyPr>
          <a:lstStyle/>
          <a:p>
            <a:r>
              <a:rPr lang="en-US"/>
              <a:t>Headline Copy Goes Here</a:t>
            </a:r>
          </a:p>
        </p:txBody>
      </p:sp>
      <p:sp>
        <p:nvSpPr>
          <p:cNvPr id="3" name="Text Placeholder 2"/>
          <p:cNvSpPr>
            <a:spLocks noGrp="1"/>
          </p:cNvSpPr>
          <p:nvPr>
            <p:ph type="body" idx="1"/>
          </p:nvPr>
        </p:nvSpPr>
        <p:spPr>
          <a:xfrm>
            <a:off x="554183" y="2195191"/>
            <a:ext cx="11083635" cy="2729254"/>
          </a:xfrm>
          <a:prstGeom prst="rect">
            <a:avLst/>
          </a:prstGeom>
        </p:spPr>
        <p:txBody>
          <a:bodyPr vert="horz" lIns="91440" tIns="91440" rIns="91440"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1329557938"/>
      </p:ext>
    </p:extLst>
  </p:cSld>
  <p:clrMap bg1="lt1" tx1="dk1" bg2="lt2" tx2="dk2" accent1="accent1" accent2="accent2" accent3="accent3" accent4="accent4" accent5="accent5" accent6="accent6" hlink="hlink" folHlink="folHlink"/>
  <p:sldLayoutIdLst>
    <p:sldLayoutId id="2147484363" r:id="rId1"/>
    <p:sldLayoutId id="2147483663" r:id="rId2"/>
    <p:sldLayoutId id="2147483664" r:id="rId3"/>
    <p:sldLayoutId id="2147483665" r:id="rId4"/>
    <p:sldLayoutId id="2147483667" r:id="rId5"/>
    <p:sldLayoutId id="2147483668"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Lst>
  <mc:AlternateContent xmlns:mc="http://schemas.openxmlformats.org/markup-compatibility/2006">
    <mc:Choice xmlns:p14="http://schemas.microsoft.com/office/powerpoint/2010/main" Requires="p14">
      <p:transition p14:dur="300">
        <p:fade/>
      </p:transition>
    </mc:Choice>
    <mc:Fallback>
      <p:transition>
        <p:fade/>
      </p:transition>
    </mc:Fallback>
  </mc:AlternateContent>
  <p:hf sldNum="0" hdr="0" ftr="0" dt="0"/>
  <p:txStyles>
    <p:titleStyle>
      <a:lvl1pPr algn="l" defTabSz="617339" rtl="0" eaLnBrk="1" latinLnBrk="0" hangingPunct="1">
        <a:spcBef>
          <a:spcPct val="0"/>
        </a:spcBef>
        <a:buNone/>
        <a:defRPr sz="4765" b="0" i="0" kern="1200">
          <a:solidFill>
            <a:schemeClr val="tx2"/>
          </a:solidFill>
          <a:latin typeface="Avenir Medium" panose="02000503020000020003" pitchFamily="2" charset="0"/>
          <a:ea typeface="Avenir Medium" panose="02000503020000020003" pitchFamily="2" charset="0"/>
          <a:cs typeface="Avenir Medium" panose="02000503020000020003" pitchFamily="2" charset="0"/>
        </a:defRPr>
      </a:lvl1pPr>
    </p:titleStyle>
    <p:bodyStyle>
      <a:lvl1pPr marL="463006" indent="-463006" algn="l" defTabSz="617339" rtl="0" eaLnBrk="1" latinLnBrk="0" hangingPunct="1">
        <a:lnSpc>
          <a:spcPct val="120000"/>
        </a:lnSpc>
        <a:spcBef>
          <a:spcPts val="529"/>
        </a:spcBef>
        <a:spcAft>
          <a:spcPts val="529"/>
        </a:spcAft>
        <a:buFont typeface="Arial"/>
        <a:buChar char="•"/>
        <a:defRPr sz="1588" b="0" kern="1200">
          <a:solidFill>
            <a:schemeClr val="tx1"/>
          </a:solidFill>
          <a:latin typeface="+mn-lt"/>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4pPr>
      <a:lvl5pPr marL="2778035" indent="-308670" algn="l" defTabSz="617339" rtl="0" eaLnBrk="1" latinLnBrk="0" hangingPunct="1">
        <a:spcBef>
          <a:spcPct val="20000"/>
        </a:spcBef>
        <a:buFont typeface="Arial"/>
        <a:buChar char="»"/>
        <a:defRPr sz="1454" b="0" kern="1200">
          <a:solidFill>
            <a:schemeClr val="accent6">
              <a:lumMod val="75000"/>
            </a:schemeClr>
          </a:solidFill>
          <a:latin typeface="Franklin Gothic Book"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17339" rtl="0" eaLnBrk="1" latinLnBrk="0" hangingPunct="1">
        <a:defRPr sz="2424" kern="1200">
          <a:solidFill>
            <a:schemeClr val="tx1"/>
          </a:solidFill>
          <a:latin typeface="+mn-lt"/>
          <a:ea typeface="+mn-ea"/>
          <a:cs typeface="+mn-cs"/>
        </a:defRPr>
      </a:lvl1pPr>
      <a:lvl2pPr marL="617339" algn="l" defTabSz="617339" rtl="0" eaLnBrk="1" latinLnBrk="0" hangingPunct="1">
        <a:defRPr sz="2424" kern="1200">
          <a:solidFill>
            <a:schemeClr val="tx1"/>
          </a:solidFill>
          <a:latin typeface="+mn-lt"/>
          <a:ea typeface="+mn-ea"/>
          <a:cs typeface="+mn-cs"/>
        </a:defRPr>
      </a:lvl2pPr>
      <a:lvl3pPr marL="1234682" algn="l" defTabSz="617339" rtl="0" eaLnBrk="1" latinLnBrk="0" hangingPunct="1">
        <a:defRPr sz="2424" kern="1200">
          <a:solidFill>
            <a:schemeClr val="tx1"/>
          </a:solidFill>
          <a:latin typeface="+mn-lt"/>
          <a:ea typeface="+mn-ea"/>
          <a:cs typeface="+mn-cs"/>
        </a:defRPr>
      </a:lvl3pPr>
      <a:lvl4pPr marL="1852023" algn="l" defTabSz="617339" rtl="0" eaLnBrk="1" latinLnBrk="0" hangingPunct="1">
        <a:defRPr sz="2424" kern="1200">
          <a:solidFill>
            <a:schemeClr val="tx1"/>
          </a:solidFill>
          <a:latin typeface="+mn-lt"/>
          <a:ea typeface="+mn-ea"/>
          <a:cs typeface="+mn-cs"/>
        </a:defRPr>
      </a:lvl4pPr>
      <a:lvl5pPr marL="2469366" algn="l" defTabSz="617339" rtl="0" eaLnBrk="1" latinLnBrk="0" hangingPunct="1">
        <a:defRPr sz="2424" kern="1200">
          <a:solidFill>
            <a:schemeClr val="tx1"/>
          </a:solidFill>
          <a:latin typeface="+mn-lt"/>
          <a:ea typeface="+mn-ea"/>
          <a:cs typeface="+mn-cs"/>
        </a:defRPr>
      </a:lvl5pPr>
      <a:lvl6pPr marL="3086706" algn="l" defTabSz="617339" rtl="0" eaLnBrk="1" latinLnBrk="0" hangingPunct="1">
        <a:defRPr sz="2424" kern="1200">
          <a:solidFill>
            <a:schemeClr val="tx1"/>
          </a:solidFill>
          <a:latin typeface="+mn-lt"/>
          <a:ea typeface="+mn-ea"/>
          <a:cs typeface="+mn-cs"/>
        </a:defRPr>
      </a:lvl6pPr>
      <a:lvl7pPr marL="3704046" algn="l" defTabSz="617339" rtl="0" eaLnBrk="1" latinLnBrk="0" hangingPunct="1">
        <a:defRPr sz="2424" kern="1200">
          <a:solidFill>
            <a:schemeClr val="tx1"/>
          </a:solidFill>
          <a:latin typeface="+mn-lt"/>
          <a:ea typeface="+mn-ea"/>
          <a:cs typeface="+mn-cs"/>
        </a:defRPr>
      </a:lvl7pPr>
      <a:lvl8pPr marL="4321388" algn="l" defTabSz="617339" rtl="0" eaLnBrk="1" latinLnBrk="0" hangingPunct="1">
        <a:defRPr sz="2424" kern="1200">
          <a:solidFill>
            <a:schemeClr val="tx1"/>
          </a:solidFill>
          <a:latin typeface="+mn-lt"/>
          <a:ea typeface="+mn-ea"/>
          <a:cs typeface="+mn-cs"/>
        </a:defRPr>
      </a:lvl8pPr>
      <a:lvl9pPr marL="4938728" algn="l" defTabSz="617339" rtl="0" eaLnBrk="1" latinLnBrk="0" hangingPunct="1">
        <a:defRPr sz="242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4" y="776988"/>
            <a:ext cx="11083635" cy="917944"/>
          </a:xfrm>
          <a:prstGeom prst="rect">
            <a:avLst/>
          </a:prstGeom>
        </p:spPr>
        <p:txBody>
          <a:bodyPr vert="horz" lIns="91440" tIns="91440" rIns="91440" bIns="91440" rtlCol="0" anchor="b" anchorCtr="0">
            <a:spAutoFit/>
          </a:bodyPr>
          <a:lstStyle/>
          <a:p>
            <a:r>
              <a:rPr lang="en-US"/>
              <a:t>Headline Copy Goes Here</a:t>
            </a:r>
          </a:p>
        </p:txBody>
      </p:sp>
      <p:sp>
        <p:nvSpPr>
          <p:cNvPr id="3" name="Text Placeholder 2"/>
          <p:cNvSpPr>
            <a:spLocks noGrp="1"/>
          </p:cNvSpPr>
          <p:nvPr>
            <p:ph type="body" idx="1"/>
          </p:nvPr>
        </p:nvSpPr>
        <p:spPr>
          <a:xfrm>
            <a:off x="554183" y="2195191"/>
            <a:ext cx="11083635" cy="2729254"/>
          </a:xfrm>
          <a:prstGeom prst="rect">
            <a:avLst/>
          </a:prstGeom>
        </p:spPr>
        <p:txBody>
          <a:bodyPr vert="horz" lIns="91440" tIns="91440" rIns="91440"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2705781108"/>
      </p:ext>
    </p:extLst>
  </p:cSld>
  <p:clrMap bg1="lt1" tx1="dk1" bg2="lt2" tx2="dk2" accent1="accent1" accent2="accent2" accent3="accent3" accent4="accent4" accent5="accent5" accent6="accent6" hlink="hlink" folHlink="folHlink"/>
  <p:sldLayoutIdLst>
    <p:sldLayoutId id="2147484424" r:id="rId1"/>
    <p:sldLayoutId id="2147484425" r:id="rId2"/>
    <p:sldLayoutId id="2147484426" r:id="rId3"/>
    <p:sldLayoutId id="2147484427" r:id="rId4"/>
    <p:sldLayoutId id="2147484428" r:id="rId5"/>
    <p:sldLayoutId id="2147484429" r:id="rId6"/>
    <p:sldLayoutId id="2147484430" r:id="rId7"/>
    <p:sldLayoutId id="2147484431" r:id="rId8"/>
    <p:sldLayoutId id="2147484432" r:id="rId9"/>
    <p:sldLayoutId id="2147484433" r:id="rId10"/>
    <p:sldLayoutId id="2147484434" r:id="rId11"/>
    <p:sldLayoutId id="2147484435" r:id="rId12"/>
    <p:sldLayoutId id="2147484436" r:id="rId13"/>
    <p:sldLayoutId id="2147484437" r:id="rId14"/>
    <p:sldLayoutId id="2147484438" r:id="rId15"/>
    <p:sldLayoutId id="2147484439" r:id="rId16"/>
    <p:sldLayoutId id="2147484440" r:id="rId17"/>
    <p:sldLayoutId id="2147484441" r:id="rId18"/>
  </p:sldLayoutIdLst>
  <mc:AlternateContent xmlns:mc="http://schemas.openxmlformats.org/markup-compatibility/2006">
    <mc:Choice xmlns:p14="http://schemas.microsoft.com/office/powerpoint/2010/main" Requires="p14">
      <p:transition p14:dur="300">
        <p:fade/>
      </p:transition>
    </mc:Choice>
    <mc:Fallback>
      <p:transition>
        <p:fade/>
      </p:transition>
    </mc:Fallback>
  </mc:AlternateContent>
  <p:txStyles>
    <p:titleStyle>
      <a:lvl1pPr algn="l" defTabSz="617339" rtl="0" eaLnBrk="1" latinLnBrk="0" hangingPunct="1">
        <a:spcBef>
          <a:spcPct val="0"/>
        </a:spcBef>
        <a:buNone/>
        <a:defRPr sz="4765" kern="1200">
          <a:solidFill>
            <a:schemeClr val="tx2"/>
          </a:solidFill>
          <a:latin typeface="+mj-lt"/>
          <a:ea typeface="Century Gothic" charset="0"/>
          <a:cs typeface="Century Gothic" charset="0"/>
        </a:defRPr>
      </a:lvl1pPr>
    </p:titleStyle>
    <p:bodyStyle>
      <a:lvl1pPr marL="463006" indent="-463006" algn="l" defTabSz="617339" rtl="0" eaLnBrk="1" latinLnBrk="0" hangingPunct="1">
        <a:lnSpc>
          <a:spcPct val="120000"/>
        </a:lnSpc>
        <a:spcBef>
          <a:spcPts val="529"/>
        </a:spcBef>
        <a:spcAft>
          <a:spcPts val="529"/>
        </a:spcAft>
        <a:buFont typeface="Arial"/>
        <a:buChar char="•"/>
        <a:defRPr sz="1588" b="0" kern="1200">
          <a:solidFill>
            <a:schemeClr val="tx1"/>
          </a:solidFill>
          <a:latin typeface="+mn-lt"/>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4pPr>
      <a:lvl5pPr marL="2778035" indent="-308670" algn="l" defTabSz="617339" rtl="0" eaLnBrk="1" latinLnBrk="0" hangingPunct="1">
        <a:spcBef>
          <a:spcPct val="20000"/>
        </a:spcBef>
        <a:buFont typeface="Arial"/>
        <a:buChar char="»"/>
        <a:defRPr sz="1454" b="0" kern="1200">
          <a:solidFill>
            <a:schemeClr val="accent6">
              <a:lumMod val="75000"/>
            </a:schemeClr>
          </a:solidFill>
          <a:latin typeface="Franklin Gothic Book"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17339" rtl="0" eaLnBrk="1" latinLnBrk="0" hangingPunct="1">
        <a:defRPr sz="2424" kern="1200">
          <a:solidFill>
            <a:schemeClr val="tx1"/>
          </a:solidFill>
          <a:latin typeface="+mn-lt"/>
          <a:ea typeface="+mn-ea"/>
          <a:cs typeface="+mn-cs"/>
        </a:defRPr>
      </a:lvl1pPr>
      <a:lvl2pPr marL="617339" algn="l" defTabSz="617339" rtl="0" eaLnBrk="1" latinLnBrk="0" hangingPunct="1">
        <a:defRPr sz="2424" kern="1200">
          <a:solidFill>
            <a:schemeClr val="tx1"/>
          </a:solidFill>
          <a:latin typeface="+mn-lt"/>
          <a:ea typeface="+mn-ea"/>
          <a:cs typeface="+mn-cs"/>
        </a:defRPr>
      </a:lvl2pPr>
      <a:lvl3pPr marL="1234682" algn="l" defTabSz="617339" rtl="0" eaLnBrk="1" latinLnBrk="0" hangingPunct="1">
        <a:defRPr sz="2424" kern="1200">
          <a:solidFill>
            <a:schemeClr val="tx1"/>
          </a:solidFill>
          <a:latin typeface="+mn-lt"/>
          <a:ea typeface="+mn-ea"/>
          <a:cs typeface="+mn-cs"/>
        </a:defRPr>
      </a:lvl3pPr>
      <a:lvl4pPr marL="1852023" algn="l" defTabSz="617339" rtl="0" eaLnBrk="1" latinLnBrk="0" hangingPunct="1">
        <a:defRPr sz="2424" kern="1200">
          <a:solidFill>
            <a:schemeClr val="tx1"/>
          </a:solidFill>
          <a:latin typeface="+mn-lt"/>
          <a:ea typeface="+mn-ea"/>
          <a:cs typeface="+mn-cs"/>
        </a:defRPr>
      </a:lvl4pPr>
      <a:lvl5pPr marL="2469366" algn="l" defTabSz="617339" rtl="0" eaLnBrk="1" latinLnBrk="0" hangingPunct="1">
        <a:defRPr sz="2424" kern="1200">
          <a:solidFill>
            <a:schemeClr val="tx1"/>
          </a:solidFill>
          <a:latin typeface="+mn-lt"/>
          <a:ea typeface="+mn-ea"/>
          <a:cs typeface="+mn-cs"/>
        </a:defRPr>
      </a:lvl5pPr>
      <a:lvl6pPr marL="3086706" algn="l" defTabSz="617339" rtl="0" eaLnBrk="1" latinLnBrk="0" hangingPunct="1">
        <a:defRPr sz="2424" kern="1200">
          <a:solidFill>
            <a:schemeClr val="tx1"/>
          </a:solidFill>
          <a:latin typeface="+mn-lt"/>
          <a:ea typeface="+mn-ea"/>
          <a:cs typeface="+mn-cs"/>
        </a:defRPr>
      </a:lvl6pPr>
      <a:lvl7pPr marL="3704046" algn="l" defTabSz="617339" rtl="0" eaLnBrk="1" latinLnBrk="0" hangingPunct="1">
        <a:defRPr sz="2424" kern="1200">
          <a:solidFill>
            <a:schemeClr val="tx1"/>
          </a:solidFill>
          <a:latin typeface="+mn-lt"/>
          <a:ea typeface="+mn-ea"/>
          <a:cs typeface="+mn-cs"/>
        </a:defRPr>
      </a:lvl7pPr>
      <a:lvl8pPr marL="4321388" algn="l" defTabSz="617339" rtl="0" eaLnBrk="1" latinLnBrk="0" hangingPunct="1">
        <a:defRPr sz="2424" kern="1200">
          <a:solidFill>
            <a:schemeClr val="tx1"/>
          </a:solidFill>
          <a:latin typeface="+mn-lt"/>
          <a:ea typeface="+mn-ea"/>
          <a:cs typeface="+mn-cs"/>
        </a:defRPr>
      </a:lvl8pPr>
      <a:lvl9pPr marL="4938728" algn="l" defTabSz="617339" rtl="0" eaLnBrk="1" latinLnBrk="0" hangingPunct="1">
        <a:defRPr sz="24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col.st/aenlo"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limate.colostate.edu/co_cag/index.html"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slide" Target="slide30.xml"/><Relationship Id="rId1" Type="http://schemas.openxmlformats.org/officeDocument/2006/relationships/slideLayout" Target="../slideLayouts/slideLayout7.xml"/><Relationship Id="rId5" Type="http://schemas.openxmlformats.org/officeDocument/2006/relationships/slide" Target="slide79.xml"/><Relationship Id="rId4" Type="http://schemas.openxmlformats.org/officeDocument/2006/relationships/slide" Target="slide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hyperlink" Target="https://climatechange.colostate.edu/chapters/4_hazards.html#heatcold"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climate.colostate.edu/blog/index.php/2026/04/02/mountain-snowpack-should-be-peaking-around-now-this-year-its-almost-gone/" TargetMode="Externa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s://www.wcc.nrcs.usda.gov/ftpref/support/states/CO/products/#state=co&amp;element=res" TargetMode="External"/><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climate.colostate.edu/blog/index.php/2025/10/17/more-on-the-october-2025-rain-and-floods-in-southwest-colorado/"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climate.colostate.edu/blog/index.php/2025/10/17/more-on-the-october-2025-rain-and-floods-in-southwest-colorado/"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3" Type="http://schemas.openxmlformats.org/officeDocument/2006/relationships/hyperlink" Target="https://www.landdesk.org/p/the-1911-flood-could-it-happen-again?utm_source=substack&amp;utm_medium=email"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69.png"/><Relationship Id="rId4" Type="http://schemas.openxmlformats.org/officeDocument/2006/relationships/hyperlink" Target="https://climate.colostate.edu/blog/index.php/2025/10/17/more-on-the-october-2025-rain-and-floods-in-southwest-colorado/"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sBCK0pFr2NI" TargetMode="External"/><Relationship Id="rId2" Type="http://schemas.openxmlformats.org/officeDocument/2006/relationships/image" Target="../media/image70.png"/><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hyperlink" Target="https://www.denvergazette.com/2025/10/14/san-juan-floodwaters-hit-55-year-high-forcing-evacuations-schools-closure-in-pagosa-springs/" TargetMode="External"/><Relationship Id="rId4" Type="http://schemas.openxmlformats.org/officeDocument/2006/relationships/image" Target="../media/image71.jpeg"/></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hyperlink" Target="https://www.denver7.com/one-wildfire-in-yuma-county-reaches-about-40k-acres-and-all-others-are-contained-amid-windy-condition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hyperlink" Target="https://x.com/NWSGoodland/status/2001515565081596264?ref_src=twsrc%5Etfw%7Ctwcamp%5Etweetembed%7Ctwterm%5E2001515565081596264%7Ctwgr%5E57d16d24cc6e458b1c3e185206e07452ced10ec7%7Ctwcon%5Es1_&amp;ref_url=https%3A%2F%2Fcoloradosun.com%2F2025%2F12%2F17%2Fyuma-county-fires-wind%2F"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climate.colostate.edu/blog/index.php/2026/03/26/an-unprecedented-spring-heat-wave/" TargetMode="External"/><Relationship Id="rId5" Type="http://schemas.openxmlformats.org/officeDocument/2006/relationships/image" Target="../media/image81.png"/><Relationship Id="rId4" Type="http://schemas.openxmlformats.org/officeDocument/2006/relationships/hyperlink" Target="https://satlib.cira.colostate.edu/loop_of_the_day/high-pressure-ridge-generates-record-breaking-heat-for-western-us/"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climate.colostate.edu/blog/index.php/2026/03/26/an-unprecedented-spring-heat-wave/" TargetMode="External"/><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s://climate.colostate.edu/blog/index.php/2026/03/26/an-unprecedented-spring-heat-wave/"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climate.colostate.edu/blog/index.php/2026/03/26/an-unprecedented-spring-heat-wave/" TargetMode="External"/><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climate.colostate.edu/blog/index.php/2026/03/26/an-unprecedented-spring-heat-wave/" TargetMode="Externa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s://climate.colostate.edu/blog/index.php/2026/04/02/mountain-snowpack-should-be-peaking-around-now-this-year-its-almost-gone/" TargetMode="Externa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hyperlink" Target="https://www.facebook.com/photo/?fbid=1383897003594942&amp;set=pcb.1383897030261606" TargetMode="External"/><Relationship Id="rId7" Type="http://schemas.openxmlformats.org/officeDocument/2006/relationships/hyperlink" Target="https://www.cbsnews.com/colorado/news/evergreen-flooding-storm-colorado-rain-debris-mud/" TargetMode="External"/><Relationship Id="rId2" Type="http://schemas.openxmlformats.org/officeDocument/2006/relationships/image" Target="../media/image91.jpeg"/><Relationship Id="rId1" Type="http://schemas.openxmlformats.org/officeDocument/2006/relationships/slideLayout" Target="../slideLayouts/slideLayout5.xml"/><Relationship Id="rId6" Type="http://schemas.openxmlformats.org/officeDocument/2006/relationships/image" Target="../media/image93.jpeg"/><Relationship Id="rId5" Type="http://schemas.openxmlformats.org/officeDocument/2006/relationships/hyperlink" Target="https://www.cocorahs.org/" TargetMode="External"/><Relationship Id="rId4" Type="http://schemas.openxmlformats.org/officeDocument/2006/relationships/image" Target="../media/image92.jpeg"/></Relationships>
</file>

<file path=ppt/slides/_rels/slide7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5.xml"/><Relationship Id="rId4" Type="http://schemas.openxmlformats.org/officeDocument/2006/relationships/hyperlink" Target="https://www.cpr.org/2026/07/04/gold-mountain-fire-ouray-july-4/" TargetMode="Externa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6.png"/><Relationship Id="rId4" Type="http://schemas.openxmlformats.org/officeDocument/2006/relationships/hyperlink" Target="https://satlib.cira.colostate.edu/event/southwestern-us-wildfires/"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hyperlink" Target="https://www.facebook.com/TellurideFPD/posts/pfbid0jUvqeFobmiGawz7BvKdNCG1xQbtqwMEGQUDzY2M31CmohXDx2H199qba2SDaDyZLl" TargetMode="External"/><Relationship Id="rId7" Type="http://schemas.openxmlformats.org/officeDocument/2006/relationships/hyperlink" Target="https://www.facebook.com/pueblosheriff/posts/pfbid02EKqnWbSzLt3yUBADspAb7u8kQcHYnPLRfHQMsjB31kjv97Fxdn3iEsG1MnTC57qEl"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99.jpeg"/><Relationship Id="rId5" Type="http://schemas.openxmlformats.org/officeDocument/2006/relationships/hyperlink" Target="https://www.facebook.com/photo/?fbid=1371302488527303&amp;set=july-30-2026-flooding-and-debris-flow-updatethe-large-flash-flood-incident-that-" TargetMode="External"/><Relationship Id="rId4" Type="http://schemas.openxmlformats.org/officeDocument/2006/relationships/image" Target="../media/image98.jpeg"/><Relationship Id="rId9" Type="http://schemas.openxmlformats.org/officeDocument/2006/relationships/image" Target="../media/image101.png"/></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03.jpeg"/><Relationship Id="rId5" Type="http://schemas.openxmlformats.org/officeDocument/2006/relationships/hyperlink" Target="https://pagosadailypost.com/2026/09/17/chimney-rock-monument-closed-due-to-heavy-rains/" TargetMode="External"/><Relationship Id="rId4" Type="http://schemas.openxmlformats.org/officeDocument/2006/relationships/image" Target="../media/image102.jpeg"/></Relationships>
</file>

<file path=ppt/slides/_rels/slide78.xml.rels><?xml version="1.0" encoding="UTF-8" standalone="yes"?>
<Relationships xmlns="http://schemas.openxmlformats.org/package/2006/relationships"><Relationship Id="rId3" Type="http://schemas.openxmlformats.org/officeDocument/2006/relationships/hyperlink" Target="https://www.cpr.org/2026/09/18/st-marys-glacier-melted/"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04.jpeg"/></Relationships>
</file>

<file path=ppt/slides/_rels/slide79.xml.rels><?xml version="1.0" encoding="UTF-8" standalone="yes"?>
<Relationships xmlns="http://schemas.openxmlformats.org/package/2006/relationships"><Relationship Id="rId8" Type="http://schemas.openxmlformats.org/officeDocument/2006/relationships/hyperlink" Target="https://climate.colostate.edu/subscribe.html&#8203;" TargetMode="External"/><Relationship Id="rId3" Type="http://schemas.openxmlformats.org/officeDocument/2006/relationships/hyperlink" Target="mailto:Russ.Schumacher@colostate.edu" TargetMode="External"/><Relationship Id="rId7" Type="http://schemas.openxmlformats.org/officeDocument/2006/relationships/hyperlink" Target="http://climate.colostate.edu&#8203;" TargetMode="External"/><Relationship Id="rId2" Type="http://schemas.openxmlformats.org/officeDocument/2006/relationships/hyperlink" Target="mailto:Allie.Mazurek@colostate.edu" TargetMode="External"/><Relationship Id="rId1" Type="http://schemas.openxmlformats.org/officeDocument/2006/relationships/slideLayout" Target="../slideLayouts/slideLayout20.xml"/><Relationship Id="rId6" Type="http://schemas.openxmlformats.org/officeDocument/2006/relationships/hyperlink" Target="mailto:Noah.Newman@colostate.edu" TargetMode="External"/><Relationship Id="rId5" Type="http://schemas.openxmlformats.org/officeDocument/2006/relationships/hyperlink" Target="mailto:Kristie.Davis@colostate.edu" TargetMode="External"/><Relationship Id="rId4" Type="http://schemas.openxmlformats.org/officeDocument/2006/relationships/hyperlink" Target="mailto:Peter.Goble@colostat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994053" cy="2276728"/>
          </a:xfrm>
          <a:prstGeom prst="rect">
            <a:avLst/>
          </a:prstGeom>
        </p:spPr>
      </p:pic>
      <p:sp>
        <p:nvSpPr>
          <p:cNvPr id="9" name="Title 1">
            <a:extLst>
              <a:ext uri="{FF2B5EF4-FFF2-40B4-BE49-F238E27FC236}">
                <a16:creationId xmlns:a16="http://schemas.microsoft.com/office/drawing/2014/main" id="{A4145350-D237-ED40-973C-22A1982278B5}"/>
              </a:ext>
            </a:extLst>
          </p:cNvPr>
          <p:cNvSpPr txBox="1">
            <a:spLocks/>
          </p:cNvSpPr>
          <p:nvPr/>
        </p:nvSpPr>
        <p:spPr>
          <a:xfrm>
            <a:off x="406491" y="1656669"/>
            <a:ext cx="11379017" cy="1238931"/>
          </a:xfrm>
          <a:prstGeom prst="rect">
            <a:avLst/>
          </a:prstGeom>
        </p:spPr>
        <p:txBody>
          <a:bodyPr vert="horz" lIns="91440" tIns="45720" rIns="91440" bIns="45720" rtlCol="0" anchor="b" anchorCtr="0">
            <a:noAutofit/>
          </a:bodyPr>
          <a:lstStyle/>
          <a:p>
            <a:pPr algn="ctr"/>
            <a:r>
              <a:rPr lang="en-US" sz="6600" b="1">
                <a:solidFill>
                  <a:schemeClr val="bg1"/>
                </a:solidFill>
                <a:latin typeface="Avenir Black" panose="02000503020000020003" pitchFamily="2" charset="0"/>
              </a:rPr>
              <a:t>Water Year 2026 In Review</a:t>
            </a:r>
            <a:endParaRPr lang="en-US" sz="6600" b="1">
              <a:solidFill>
                <a:schemeClr val="bg1"/>
              </a:solidFill>
              <a:latin typeface="Avenir Black" panose="02000503020000020003" pitchFamily="2" charset="0"/>
              <a:ea typeface="Helvetica" charset="0"/>
              <a:cs typeface="Helvetica" charset="0"/>
            </a:endParaRPr>
          </a:p>
        </p:txBody>
      </p:sp>
      <p:sp>
        <p:nvSpPr>
          <p:cNvPr id="15" name="Title 1">
            <a:extLst>
              <a:ext uri="{FF2B5EF4-FFF2-40B4-BE49-F238E27FC236}">
                <a16:creationId xmlns:a16="http://schemas.microsoft.com/office/drawing/2014/main" id="{6014E2DF-A15D-8F4D-AA9A-77C8EEC8F4FF}"/>
              </a:ext>
            </a:extLst>
          </p:cNvPr>
          <p:cNvSpPr txBox="1">
            <a:spLocks/>
          </p:cNvSpPr>
          <p:nvPr/>
        </p:nvSpPr>
        <p:spPr>
          <a:xfrm>
            <a:off x="4914" y="3256869"/>
            <a:ext cx="12187086" cy="1238931"/>
          </a:xfrm>
          <a:prstGeom prst="rect">
            <a:avLst/>
          </a:prstGeom>
        </p:spPr>
        <p:txBody>
          <a:bodyPr vert="horz" lIns="91440" tIns="45720" rIns="91440" bIns="45720" rtlCol="0" anchor="b" anchorCtr="0">
            <a:noAutofit/>
          </a:bodyPr>
          <a:lstStyle/>
          <a:p>
            <a:pPr algn="ctr" defTabSz="914400">
              <a:spcBef>
                <a:spcPct val="0"/>
              </a:spcBef>
              <a:defRPr/>
            </a:pPr>
            <a:r>
              <a:rPr lang="en-US" sz="3200">
                <a:solidFill>
                  <a:srgbClr val="FFFFFF"/>
                </a:solidFill>
                <a:latin typeface="Avenir Medium" panose="02000503020000020003" pitchFamily="2" charset="0"/>
                <a:ea typeface="+mj-ea"/>
                <a:cs typeface="+mj-cs"/>
              </a:rPr>
              <a:t>Compiled by the Colorado Climate Center</a:t>
            </a:r>
          </a:p>
          <a:p>
            <a:pPr algn="ctr" defTabSz="914400">
              <a:spcBef>
                <a:spcPct val="0"/>
              </a:spcBef>
              <a:defRPr/>
            </a:pPr>
            <a:r>
              <a:rPr lang="en-US" sz="3200">
                <a:solidFill>
                  <a:srgbClr val="FFFFFF"/>
                </a:solidFill>
                <a:latin typeface="Avenir Medium" panose="02000503020000020003" pitchFamily="2" charset="0"/>
                <a:ea typeface="+mj-ea"/>
                <a:cs typeface="+mj-cs"/>
              </a:rPr>
              <a:t>Dept. of Atmospheric Science</a:t>
            </a:r>
          </a:p>
          <a:p>
            <a:pPr algn="ctr" defTabSz="914400">
              <a:spcBef>
                <a:spcPct val="0"/>
              </a:spcBef>
              <a:defRPr/>
            </a:pPr>
            <a:r>
              <a:rPr lang="en-US" sz="3200">
                <a:solidFill>
                  <a:srgbClr val="FFFFFF"/>
                </a:solidFill>
                <a:latin typeface="Avenir Medium" panose="02000503020000020003" pitchFamily="2" charset="0"/>
                <a:ea typeface="+mj-ea"/>
                <a:cs typeface="+mj-cs"/>
              </a:rPr>
              <a:t>Colorado State University</a:t>
            </a:r>
          </a:p>
        </p:txBody>
      </p:sp>
    </p:spTree>
    <p:extLst>
      <p:ext uri="{BB962C8B-B14F-4D97-AF65-F5344CB8AC3E}">
        <p14:creationId xmlns:p14="http://schemas.microsoft.com/office/powerpoint/2010/main" val="13129169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2AD8-B6A3-9C1A-F921-C04D34B919B0}"/>
              </a:ext>
            </a:extLst>
          </p:cNvPr>
          <p:cNvSpPr>
            <a:spLocks noGrp="1"/>
          </p:cNvSpPr>
          <p:nvPr>
            <p:ph type="title"/>
          </p:nvPr>
        </p:nvSpPr>
        <p:spPr>
          <a:xfrm>
            <a:off x="554182" y="1487269"/>
            <a:ext cx="11083635" cy="1477328"/>
          </a:xfrm>
        </p:spPr>
        <p:txBody>
          <a:bodyPr/>
          <a:lstStyle/>
          <a:p>
            <a:pPr algn="ctr"/>
            <a:r>
              <a:rPr lang="en-US" b="1"/>
              <a:t>View our ArcGIS StoryMaps version of this summary!</a:t>
            </a:r>
          </a:p>
        </p:txBody>
      </p:sp>
      <p:sp>
        <p:nvSpPr>
          <p:cNvPr id="3" name="Text Placeholder 2">
            <a:extLst>
              <a:ext uri="{FF2B5EF4-FFF2-40B4-BE49-F238E27FC236}">
                <a16:creationId xmlns:a16="http://schemas.microsoft.com/office/drawing/2014/main" id="{D8848964-5773-DB15-342C-44F34E104C37}"/>
              </a:ext>
            </a:extLst>
          </p:cNvPr>
          <p:cNvSpPr>
            <a:spLocks noGrp="1"/>
          </p:cNvSpPr>
          <p:nvPr>
            <p:ph type="body" sz="quarter" idx="10"/>
          </p:nvPr>
        </p:nvSpPr>
        <p:spPr>
          <a:xfrm>
            <a:off x="554182" y="3054667"/>
            <a:ext cx="11083635" cy="748666"/>
          </a:xfrm>
        </p:spPr>
        <p:txBody>
          <a:bodyPr/>
          <a:lstStyle/>
          <a:p>
            <a:pPr marL="0" indent="0" algn="ctr">
              <a:buNone/>
            </a:pPr>
            <a:r>
              <a:rPr lang="en-US" sz="3200" b="1">
                <a:hlinkClick r:id="rId2">
                  <a:extLst>
                    <a:ext uri="{A12FA001-AC4F-418D-AE19-62706E023703}">
                      <ahyp:hlinkClr xmlns:ahyp="http://schemas.microsoft.com/office/drawing/2018/hyperlinkcolor" val="tx"/>
                    </a:ext>
                  </a:extLst>
                </a:hlinkClick>
              </a:rPr>
              <a:t>https://col.st/aenlo</a:t>
            </a:r>
            <a:endParaRPr lang="en-US" sz="3200"/>
          </a:p>
        </p:txBody>
      </p:sp>
    </p:spTree>
    <p:extLst>
      <p:ext uri="{BB962C8B-B14F-4D97-AF65-F5344CB8AC3E}">
        <p14:creationId xmlns:p14="http://schemas.microsoft.com/office/powerpoint/2010/main" val="24261359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5424B-C92B-D24A-6430-71C8251A5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F1C74-B3E7-36E1-4098-A14343005855}"/>
              </a:ext>
            </a:extLst>
          </p:cNvPr>
          <p:cNvSpPr>
            <a:spLocks noGrp="1"/>
          </p:cNvSpPr>
          <p:nvPr>
            <p:ph type="title"/>
          </p:nvPr>
        </p:nvSpPr>
        <p:spPr>
          <a:xfrm>
            <a:off x="813953" y="-67508"/>
            <a:ext cx="10564092" cy="677108"/>
          </a:xfrm>
        </p:spPr>
        <p:txBody>
          <a:bodyPr/>
          <a:lstStyle/>
          <a:p>
            <a:pPr algn="ctr"/>
            <a:r>
              <a:rPr lang="en-US" sz="3200"/>
              <a:t>Water Year 2026 at a glance</a:t>
            </a:r>
          </a:p>
        </p:txBody>
      </p:sp>
      <p:sp>
        <p:nvSpPr>
          <p:cNvPr id="3" name="Text Placeholder 2">
            <a:extLst>
              <a:ext uri="{FF2B5EF4-FFF2-40B4-BE49-F238E27FC236}">
                <a16:creationId xmlns:a16="http://schemas.microsoft.com/office/drawing/2014/main" id="{BD6DD5A7-D1E9-EF0C-87C5-16FBFF86CFED}"/>
              </a:ext>
            </a:extLst>
          </p:cNvPr>
          <p:cNvSpPr>
            <a:spLocks noGrp="1"/>
          </p:cNvSpPr>
          <p:nvPr>
            <p:ph type="body" sz="quarter" idx="10"/>
          </p:nvPr>
        </p:nvSpPr>
        <p:spPr>
          <a:xfrm>
            <a:off x="6438903" y="6427113"/>
            <a:ext cx="4939142" cy="430887"/>
          </a:xfrm>
        </p:spPr>
        <p:txBody>
          <a:bodyPr/>
          <a:lstStyle/>
          <a:p>
            <a:pPr marL="0" lvl="0" indent="0" defTabSz="914400">
              <a:lnSpc>
                <a:spcPct val="100000"/>
              </a:lnSpc>
              <a:spcBef>
                <a:spcPts val="0"/>
              </a:spcBef>
              <a:spcAft>
                <a:spcPts val="0"/>
              </a:spcAft>
              <a:buNone/>
              <a:defRPr/>
            </a:pPr>
            <a:r>
              <a:rPr lang="en-US" sz="1600">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https://climate.colostate.edu/co_cag/index.html</a:t>
            </a:r>
            <a:r>
              <a:rPr lang="en-US" sz="1600">
                <a:latin typeface="Segoe UI" panose="020B0502040204020203" pitchFamily="34" charset="0"/>
                <a:cs typeface="Segoe UI" panose="020B0502040204020203" pitchFamily="34" charset="0"/>
              </a:rPr>
              <a:t> </a:t>
            </a:r>
          </a:p>
        </p:txBody>
      </p:sp>
      <p:pic>
        <p:nvPicPr>
          <p:cNvPr id="5" name="Picture 4">
            <a:extLst>
              <a:ext uri="{FF2B5EF4-FFF2-40B4-BE49-F238E27FC236}">
                <a16:creationId xmlns:a16="http://schemas.microsoft.com/office/drawing/2014/main" id="{6C142430-58D2-5F17-5007-A89B5FAD9D1B}"/>
              </a:ext>
            </a:extLst>
          </p:cNvPr>
          <p:cNvPicPr>
            <a:picLocks noChangeAspect="1"/>
          </p:cNvPicPr>
          <p:nvPr/>
        </p:nvPicPr>
        <p:blipFill>
          <a:blip r:embed="rId3"/>
          <a:srcRect/>
          <a:stretch/>
        </p:blipFill>
        <p:spPr>
          <a:xfrm>
            <a:off x="76202" y="533400"/>
            <a:ext cx="12039595" cy="5833104"/>
          </a:xfrm>
          <a:prstGeom prst="rect">
            <a:avLst/>
          </a:prstGeom>
        </p:spPr>
      </p:pic>
    </p:spTree>
    <p:extLst>
      <p:ext uri="{BB962C8B-B14F-4D97-AF65-F5344CB8AC3E}">
        <p14:creationId xmlns:p14="http://schemas.microsoft.com/office/powerpoint/2010/main" val="12574246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457E7F-74EE-6DD2-4EAC-23678EF4B5C9}"/>
              </a:ext>
            </a:extLst>
          </p:cNvPr>
          <p:cNvSpPr>
            <a:spLocks noGrp="1"/>
          </p:cNvSpPr>
          <p:nvPr>
            <p:ph type="body" sz="quarter" idx="10"/>
          </p:nvPr>
        </p:nvSpPr>
        <p:spPr>
          <a:xfrm>
            <a:off x="381000" y="456096"/>
            <a:ext cx="4551215" cy="5411994"/>
          </a:xfrm>
        </p:spPr>
        <p:txBody>
          <a:bodyPr/>
          <a:lstStyle/>
          <a:p>
            <a:pPr marL="0" indent="0">
              <a:buNone/>
            </a:pPr>
            <a:r>
              <a:rPr lang="en-US" sz="1800"/>
              <a:t>Water Year 2026 was one for the record books in Colorado. It was our </a:t>
            </a:r>
            <a:r>
              <a:rPr lang="en-US" sz="1800" b="1">
                <a:solidFill>
                  <a:schemeClr val="accent1"/>
                </a:solidFill>
              </a:rPr>
              <a:t>warmest on record </a:t>
            </a:r>
            <a:r>
              <a:rPr lang="en-US" sz="1800"/>
              <a:t>by a substantial margin, and it was also </a:t>
            </a:r>
            <a:r>
              <a:rPr lang="en-US" sz="1800" b="1">
                <a:solidFill>
                  <a:schemeClr val="accent1"/>
                </a:solidFill>
              </a:rPr>
              <a:t>one of our driest</a:t>
            </a:r>
            <a:r>
              <a:rPr lang="en-US" sz="1800"/>
              <a:t>. Our state also recorded its </a:t>
            </a:r>
            <a:r>
              <a:rPr lang="en-US" sz="1800" b="1">
                <a:solidFill>
                  <a:schemeClr val="accent1"/>
                </a:solidFill>
              </a:rPr>
              <a:t>lowest snowpack</a:t>
            </a:r>
            <a:r>
              <a:rPr lang="en-US" sz="1800"/>
              <a:t>, which strained water resources and contributed to widespread drought. This year’s climatic conditions had substantial impacts across numerous sectors: from agriculture and wildlife to human health and recreation. </a:t>
            </a:r>
          </a:p>
          <a:p>
            <a:pPr marL="0" indent="0">
              <a:buNone/>
            </a:pPr>
            <a:endParaRPr lang="en-US" sz="1800"/>
          </a:p>
          <a:p>
            <a:pPr marL="0" indent="0">
              <a:buNone/>
            </a:pPr>
            <a:r>
              <a:rPr lang="en-US" sz="1800"/>
              <a:t>In this summary, we’ll cover the records, trends, and impacts that were recorded across Colorado over the past 12 months.</a:t>
            </a:r>
          </a:p>
        </p:txBody>
      </p:sp>
      <p:pic>
        <p:nvPicPr>
          <p:cNvPr id="5" name="Picture 4" descr="Scatter plot shows Colorado statewide average temperature versus precipitation for October–September seasons from 1896–2026. Colored bubbles encode average temperature, bubble size represents precipitation, dashed lines mark normal values, and 2026 appears as a black star in warm, dry quadrant.">
            <a:extLst>
              <a:ext uri="{FF2B5EF4-FFF2-40B4-BE49-F238E27FC236}">
                <a16:creationId xmlns:a16="http://schemas.microsoft.com/office/drawing/2014/main" id="{57FF0105-ECE5-4692-1A5E-6228CC966625}"/>
              </a:ext>
            </a:extLst>
          </p:cNvPr>
          <p:cNvPicPr>
            <a:picLocks noChangeAspect="1"/>
          </p:cNvPicPr>
          <p:nvPr/>
        </p:nvPicPr>
        <p:blipFill>
          <a:blip r:embed="rId2"/>
          <a:srcRect/>
          <a:stretch/>
        </p:blipFill>
        <p:spPr>
          <a:xfrm>
            <a:off x="5105399" y="101852"/>
            <a:ext cx="6936545" cy="6120482"/>
          </a:xfrm>
          <a:prstGeom prst="rect">
            <a:avLst/>
          </a:prstGeom>
        </p:spPr>
      </p:pic>
    </p:spTree>
    <p:extLst>
      <p:ext uri="{BB962C8B-B14F-4D97-AF65-F5344CB8AC3E}">
        <p14:creationId xmlns:p14="http://schemas.microsoft.com/office/powerpoint/2010/main" val="13194457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BABD-DC93-1EC5-EE4D-0BA7DCF84DAB}"/>
              </a:ext>
            </a:extLst>
          </p:cNvPr>
          <p:cNvSpPr>
            <a:spLocks noGrp="1"/>
          </p:cNvSpPr>
          <p:nvPr>
            <p:ph type="title"/>
          </p:nvPr>
        </p:nvSpPr>
        <p:spPr>
          <a:xfrm>
            <a:off x="381000" y="199072"/>
            <a:ext cx="5541816" cy="1477328"/>
          </a:xfrm>
        </p:spPr>
        <p:txBody>
          <a:bodyPr/>
          <a:lstStyle/>
          <a:p>
            <a:r>
              <a:rPr lang="en-US"/>
              <a:t>Follow the Water: What is a Water Year?</a:t>
            </a:r>
          </a:p>
        </p:txBody>
      </p:sp>
      <p:sp>
        <p:nvSpPr>
          <p:cNvPr id="3" name="Text Placeholder 2">
            <a:extLst>
              <a:ext uri="{FF2B5EF4-FFF2-40B4-BE49-F238E27FC236}">
                <a16:creationId xmlns:a16="http://schemas.microsoft.com/office/drawing/2014/main" id="{32CCEF2F-DB6B-A16E-672D-76FA751617D9}"/>
              </a:ext>
            </a:extLst>
          </p:cNvPr>
          <p:cNvSpPr>
            <a:spLocks noGrp="1"/>
          </p:cNvSpPr>
          <p:nvPr>
            <p:ph type="body" sz="quarter" idx="10"/>
          </p:nvPr>
        </p:nvSpPr>
        <p:spPr>
          <a:xfrm>
            <a:off x="381464" y="1709660"/>
            <a:ext cx="5988856" cy="4779450"/>
          </a:xfrm>
        </p:spPr>
        <p:txBody>
          <a:bodyPr vert="horz" wrap="square" lIns="91440" tIns="91440" rIns="91440" bIns="91440" rtlCol="0">
            <a:spAutoFit/>
          </a:bodyPr>
          <a:lstStyle/>
          <a:p>
            <a:pPr marL="462915" indent="-462915">
              <a:buFont typeface="Wingdings" pitchFamily="2" charset="2"/>
              <a:buChar char="à"/>
            </a:pPr>
            <a:r>
              <a:rPr lang="en-US">
                <a:sym typeface="Wingdings" pitchFamily="2" charset="2"/>
              </a:rPr>
              <a:t>In the western US, a water year runs from Oct 1 to Sep 30.</a:t>
            </a:r>
            <a:endParaRPr lang="en-US"/>
          </a:p>
          <a:p>
            <a:pPr marL="462915" indent="-462915">
              <a:buFont typeface="Wingdings" pitchFamily="2" charset="2"/>
              <a:buChar char="à"/>
            </a:pPr>
            <a:r>
              <a:rPr lang="en-US" b="1">
                <a:sym typeface="Wingdings" pitchFamily="2" charset="2"/>
              </a:rPr>
              <a:t>Why track climate trends in this way? </a:t>
            </a:r>
            <a:endParaRPr lang="en-US" b="1"/>
          </a:p>
          <a:p>
            <a:pPr marL="1002665" lvl="1" indent="-385445">
              <a:buFont typeface="Wingdings" pitchFamily="2" charset="2"/>
              <a:buChar char="à"/>
            </a:pPr>
            <a:r>
              <a:rPr lang="en-US">
                <a:latin typeface="Avenir Medium"/>
                <a:sym typeface="Wingdings" pitchFamily="2" charset="2"/>
              </a:rPr>
              <a:t>It follows the natural movement of water: from snowpack buildup in the winter, to spring melt off, to flows along our streams and into our reservoirs in the summer, and use of those water resources by crops over our growing season.</a:t>
            </a:r>
            <a:endParaRPr lang="en-US">
              <a:latin typeface="Avenir Medium"/>
            </a:endParaRPr>
          </a:p>
        </p:txBody>
      </p:sp>
      <p:pic>
        <p:nvPicPr>
          <p:cNvPr id="7" name="Picture 6">
            <a:extLst>
              <a:ext uri="{FF2B5EF4-FFF2-40B4-BE49-F238E27FC236}">
                <a16:creationId xmlns:a16="http://schemas.microsoft.com/office/drawing/2014/main" id="{558F604D-0269-2718-9150-B3F1286E8F45}"/>
              </a:ext>
            </a:extLst>
          </p:cNvPr>
          <p:cNvPicPr>
            <a:picLocks noChangeAspect="1"/>
          </p:cNvPicPr>
          <p:nvPr/>
        </p:nvPicPr>
        <p:blipFill>
          <a:blip r:embed="rId2"/>
          <a:stretch>
            <a:fillRect/>
          </a:stretch>
        </p:blipFill>
        <p:spPr>
          <a:xfrm>
            <a:off x="6934200" y="0"/>
            <a:ext cx="4710524" cy="6256908"/>
          </a:xfrm>
          <a:prstGeom prst="rect">
            <a:avLst/>
          </a:prstGeom>
        </p:spPr>
      </p:pic>
    </p:spTree>
    <p:extLst>
      <p:ext uri="{BB962C8B-B14F-4D97-AF65-F5344CB8AC3E}">
        <p14:creationId xmlns:p14="http://schemas.microsoft.com/office/powerpoint/2010/main" val="24869285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F4D38-B733-5466-AEC8-17FD42AEE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482686-6F44-6374-F540-35C56E4AAEB5}"/>
              </a:ext>
            </a:extLst>
          </p:cNvPr>
          <p:cNvSpPr>
            <a:spLocks noGrp="1"/>
          </p:cNvSpPr>
          <p:nvPr>
            <p:ph type="title"/>
          </p:nvPr>
        </p:nvSpPr>
        <p:spPr>
          <a:xfrm>
            <a:off x="3048000" y="1143000"/>
            <a:ext cx="8597823" cy="3970318"/>
          </a:xfrm>
        </p:spPr>
        <p:txBody>
          <a:bodyPr/>
          <a:lstStyle/>
          <a:p>
            <a:pPr algn="r"/>
            <a:r>
              <a:rPr lang="en-US" sz="6600" b="1">
                <a:solidFill>
                  <a:schemeClr val="accent3">
                    <a:lumMod val="75000"/>
                  </a:schemeClr>
                </a:solidFill>
              </a:rPr>
              <a:t>Outline</a:t>
            </a:r>
            <a:br>
              <a:rPr lang="en-US" sz="6600" b="1">
                <a:solidFill>
                  <a:schemeClr val="accent3">
                    <a:lumMod val="75000"/>
                  </a:schemeClr>
                </a:solidFill>
              </a:rPr>
            </a:br>
            <a:br>
              <a:rPr lang="en-US" sz="3000" b="1">
                <a:solidFill>
                  <a:schemeClr val="accent3">
                    <a:lumMod val="75000"/>
                  </a:schemeClr>
                </a:solidFill>
              </a:rPr>
            </a:br>
            <a:r>
              <a:rPr lang="en-US" sz="3000" b="1">
                <a:solidFill>
                  <a:schemeClr val="accent3">
                    <a:lumMod val="75000"/>
                  </a:schemeClr>
                </a:solidFill>
              </a:rPr>
              <a:t>I. </a:t>
            </a:r>
            <a:r>
              <a:rPr lang="en-US" sz="3000" b="1">
                <a:solidFill>
                  <a:schemeClr val="accent3">
                    <a:lumMod val="75000"/>
                  </a:schemeClr>
                </a:solidFill>
                <a:hlinkClick r:id="" action="ppaction://hlinkshowjump?jump=nextslide">
                  <a:extLst>
                    <a:ext uri="{A12FA001-AC4F-418D-AE19-62706E023703}">
                      <ahyp:hlinkClr xmlns:ahyp="http://schemas.microsoft.com/office/drawing/2018/hyperlinkcolor" val="tx"/>
                    </a:ext>
                  </a:extLst>
                </a:hlinkClick>
              </a:rPr>
              <a:t>Temperature and Precipitation</a:t>
            </a:r>
            <a:br>
              <a:rPr lang="en-US" sz="3000" b="1">
                <a:solidFill>
                  <a:schemeClr val="accent3">
                    <a:lumMod val="75000"/>
                  </a:schemeClr>
                </a:solidFill>
              </a:rPr>
            </a:br>
            <a:r>
              <a:rPr lang="en-US" sz="3000" b="1">
                <a:solidFill>
                  <a:schemeClr val="accent3">
                    <a:lumMod val="75000"/>
                  </a:schemeClr>
                </a:solidFill>
              </a:rPr>
              <a:t>II. </a:t>
            </a:r>
            <a:r>
              <a:rPr lang="en-US" sz="3000" b="1">
                <a:solidFill>
                  <a:schemeClr val="accent3">
                    <a:lumMod val="75000"/>
                  </a:schemeClr>
                </a:solidFill>
                <a:hlinkClick r:id="rId2" action="ppaction://hlinksldjump">
                  <a:extLst>
                    <a:ext uri="{A12FA001-AC4F-418D-AE19-62706E023703}">
                      <ahyp:hlinkClr xmlns:ahyp="http://schemas.microsoft.com/office/drawing/2018/hyperlinkcolor" val="tx"/>
                    </a:ext>
                  </a:extLst>
                </a:hlinkClick>
              </a:rPr>
              <a:t>Drought</a:t>
            </a:r>
            <a:br>
              <a:rPr lang="en-US" sz="3000" b="1">
                <a:solidFill>
                  <a:schemeClr val="accent3">
                    <a:lumMod val="75000"/>
                  </a:schemeClr>
                </a:solidFill>
              </a:rPr>
            </a:br>
            <a:r>
              <a:rPr lang="en-US" sz="3000" b="1">
                <a:solidFill>
                  <a:schemeClr val="accent3">
                    <a:lumMod val="75000"/>
                  </a:schemeClr>
                </a:solidFill>
              </a:rPr>
              <a:t>III. </a:t>
            </a:r>
            <a:r>
              <a:rPr lang="en-US" sz="3000" b="1">
                <a:solidFill>
                  <a:schemeClr val="accent3">
                    <a:lumMod val="75000"/>
                  </a:schemeClr>
                </a:solidFill>
                <a:hlinkClick r:id="rId3" action="ppaction://hlinksldjump">
                  <a:extLst>
                    <a:ext uri="{A12FA001-AC4F-418D-AE19-62706E023703}">
                      <ahyp:hlinkClr xmlns:ahyp="http://schemas.microsoft.com/office/drawing/2018/hyperlinkcolor" val="tx"/>
                    </a:ext>
                  </a:extLst>
                </a:hlinkClick>
              </a:rPr>
              <a:t>Water: Snowpack, Streamflow &amp; Reservoirs</a:t>
            </a:r>
            <a:br>
              <a:rPr lang="en-US" sz="3000" b="1">
                <a:solidFill>
                  <a:schemeClr val="accent3">
                    <a:lumMod val="75000"/>
                  </a:schemeClr>
                </a:solidFill>
              </a:rPr>
            </a:br>
            <a:r>
              <a:rPr lang="en-US" sz="3000" b="1">
                <a:solidFill>
                  <a:schemeClr val="accent3">
                    <a:lumMod val="75000"/>
                  </a:schemeClr>
                </a:solidFill>
              </a:rPr>
              <a:t>IV. </a:t>
            </a:r>
            <a:r>
              <a:rPr lang="en-US" sz="3000" b="1">
                <a:solidFill>
                  <a:schemeClr val="accent3">
                    <a:lumMod val="75000"/>
                  </a:schemeClr>
                </a:solidFill>
                <a:hlinkClick r:id="rId4" action="ppaction://hlinksldjump">
                  <a:extLst>
                    <a:ext uri="{A12FA001-AC4F-418D-AE19-62706E023703}">
                      <ahyp:hlinkClr xmlns:ahyp="http://schemas.microsoft.com/office/drawing/2018/hyperlinkcolor" val="tx"/>
                    </a:ext>
                  </a:extLst>
                </a:hlinkClick>
              </a:rPr>
              <a:t>Notable Events</a:t>
            </a:r>
            <a:br>
              <a:rPr lang="en-US" sz="3000" b="1">
                <a:solidFill>
                  <a:schemeClr val="accent3">
                    <a:lumMod val="75000"/>
                  </a:schemeClr>
                </a:solidFill>
              </a:rPr>
            </a:br>
            <a:r>
              <a:rPr lang="en-US" sz="3000" b="1">
                <a:solidFill>
                  <a:schemeClr val="accent3">
                    <a:lumMod val="75000"/>
                  </a:schemeClr>
                </a:solidFill>
                <a:hlinkClick r:id="rId5" action="ppaction://hlinksldjump">
                  <a:extLst>
                    <a:ext uri="{A12FA001-AC4F-418D-AE19-62706E023703}">
                      <ahyp:hlinkClr xmlns:ahyp="http://schemas.microsoft.com/office/drawing/2018/hyperlinkcolor" val="tx"/>
                    </a:ext>
                  </a:extLst>
                </a:hlinkClick>
              </a:rPr>
              <a:t>V. Contact</a:t>
            </a:r>
            <a:endParaRPr lang="en-US" sz="3000" b="1">
              <a:solidFill>
                <a:schemeClr val="accent3">
                  <a:lumMod val="75000"/>
                </a:schemeClr>
              </a:solidFill>
              <a:latin typeface="Avenir Medium" panose="02000503020000020003" pitchFamily="2" charset="0"/>
            </a:endParaRPr>
          </a:p>
        </p:txBody>
      </p:sp>
    </p:spTree>
    <p:extLst>
      <p:ext uri="{BB962C8B-B14F-4D97-AF65-F5344CB8AC3E}">
        <p14:creationId xmlns:p14="http://schemas.microsoft.com/office/powerpoint/2010/main" val="757711829"/>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D301-4D4E-C34E-EC95-4B5B3EAA6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9308B-7660-5715-7BBA-5EC13B24325A}"/>
              </a:ext>
            </a:extLst>
          </p:cNvPr>
          <p:cNvSpPr>
            <a:spLocks noGrp="1"/>
          </p:cNvSpPr>
          <p:nvPr>
            <p:ph type="title"/>
          </p:nvPr>
        </p:nvSpPr>
        <p:spPr>
          <a:xfrm>
            <a:off x="3048000" y="1813173"/>
            <a:ext cx="8597823" cy="2215991"/>
          </a:xfrm>
        </p:spPr>
        <p:txBody>
          <a:bodyPr/>
          <a:lstStyle/>
          <a:p>
            <a:pPr algn="r"/>
            <a:r>
              <a:rPr lang="en-US" sz="6600" b="1">
                <a:solidFill>
                  <a:schemeClr val="accent3">
                    <a:lumMod val="75000"/>
                  </a:schemeClr>
                </a:solidFill>
                <a:latin typeface="Avenir Medium" panose="02000503020000020003" pitchFamily="2" charset="0"/>
              </a:rPr>
              <a:t>Temperature and Precipitation</a:t>
            </a:r>
          </a:p>
        </p:txBody>
      </p:sp>
    </p:spTree>
    <p:extLst>
      <p:ext uri="{BB962C8B-B14F-4D97-AF65-F5344CB8AC3E}">
        <p14:creationId xmlns:p14="http://schemas.microsoft.com/office/powerpoint/2010/main" val="3485848862"/>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7504-3490-9877-349E-97DFBBCF559B}"/>
              </a:ext>
            </a:extLst>
          </p:cNvPr>
          <p:cNvSpPr>
            <a:spLocks noGrp="1"/>
          </p:cNvSpPr>
          <p:nvPr>
            <p:ph type="title"/>
          </p:nvPr>
        </p:nvSpPr>
        <p:spPr>
          <a:xfrm>
            <a:off x="554184" y="0"/>
            <a:ext cx="11083635" cy="738664"/>
          </a:xfrm>
        </p:spPr>
        <p:txBody>
          <a:bodyPr/>
          <a:lstStyle/>
          <a:p>
            <a:pPr algn="ctr"/>
            <a:r>
              <a:rPr lang="en-US" sz="3600"/>
              <a:t>Temperature and Precipitation Ranks for WY 2026</a:t>
            </a:r>
          </a:p>
        </p:txBody>
      </p:sp>
      <p:graphicFrame>
        <p:nvGraphicFramePr>
          <p:cNvPr id="5" name="Table 4">
            <a:extLst>
              <a:ext uri="{FF2B5EF4-FFF2-40B4-BE49-F238E27FC236}">
                <a16:creationId xmlns:a16="http://schemas.microsoft.com/office/drawing/2014/main" id="{68A63B32-EB30-98AB-E648-609B71606290}"/>
              </a:ext>
            </a:extLst>
          </p:cNvPr>
          <p:cNvGraphicFramePr>
            <a:graphicFrameLocks noGrp="1"/>
          </p:cNvGraphicFramePr>
          <p:nvPr>
            <p:extLst>
              <p:ext uri="{D42A27DB-BD31-4B8C-83A1-F6EECF244321}">
                <p14:modId xmlns:p14="http://schemas.microsoft.com/office/powerpoint/2010/main" val="4120828899"/>
              </p:ext>
            </p:extLst>
          </p:nvPr>
        </p:nvGraphicFramePr>
        <p:xfrm>
          <a:off x="152400" y="814868"/>
          <a:ext cx="5867400" cy="5743702"/>
        </p:xfrm>
        <a:graphic>
          <a:graphicData uri="http://schemas.openxmlformats.org/drawingml/2006/table">
            <a:tbl>
              <a:tblPr firstRow="1" bandRow="1">
                <a:tableStyleId>{5C22544A-7EE6-4342-B048-85BDC9FD1C3A}</a:tableStyleId>
              </a:tblPr>
              <a:tblGrid>
                <a:gridCol w="1073305">
                  <a:extLst>
                    <a:ext uri="{9D8B030D-6E8A-4147-A177-3AD203B41FA5}">
                      <a16:colId xmlns:a16="http://schemas.microsoft.com/office/drawing/2014/main" val="20000"/>
                    </a:ext>
                  </a:extLst>
                </a:gridCol>
                <a:gridCol w="2330305">
                  <a:extLst>
                    <a:ext uri="{9D8B030D-6E8A-4147-A177-3AD203B41FA5}">
                      <a16:colId xmlns:a16="http://schemas.microsoft.com/office/drawing/2014/main" val="20001"/>
                    </a:ext>
                  </a:extLst>
                </a:gridCol>
                <a:gridCol w="2463790">
                  <a:extLst>
                    <a:ext uri="{9D8B030D-6E8A-4147-A177-3AD203B41FA5}">
                      <a16:colId xmlns:a16="http://schemas.microsoft.com/office/drawing/2014/main" val="20002"/>
                    </a:ext>
                  </a:extLst>
                </a:gridCol>
              </a:tblGrid>
              <a:tr h="832830">
                <a:tc>
                  <a:txBody>
                    <a:bodyPr/>
                    <a:lstStyle/>
                    <a:p>
                      <a:pPr algn="ctr"/>
                      <a:r>
                        <a:rPr lang="en-US" sz="1800"/>
                        <a:t>Month</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rgbClr val="797979"/>
                    </a:solidFill>
                  </a:tcPr>
                </a:tc>
                <a:tc>
                  <a:txBody>
                    <a:bodyPr/>
                    <a:lstStyle/>
                    <a:p>
                      <a:pPr algn="ctr"/>
                      <a:r>
                        <a:rPr lang="en-US" sz="1800"/>
                        <a:t>T Rank      </a:t>
                      </a:r>
                    </a:p>
                    <a:p>
                      <a:pPr algn="ctr"/>
                      <a:r>
                        <a:rPr lang="en-US" sz="1800"/>
                        <a:t>(of 131 years)</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rgbClr val="797979"/>
                    </a:solidFill>
                  </a:tcPr>
                </a:tc>
                <a:tc>
                  <a:txBody>
                    <a:bodyPr/>
                    <a:lstStyle/>
                    <a:p>
                      <a:pPr algn="ctr"/>
                      <a:r>
                        <a:rPr lang="en-US" sz="1800"/>
                        <a:t>Above, below, or near 20</a:t>
                      </a:r>
                      <a:r>
                        <a:rPr lang="en-US" sz="1800" baseline="30000"/>
                        <a:t>th</a:t>
                      </a:r>
                      <a:r>
                        <a:rPr lang="en-US" sz="1800"/>
                        <a:t> century avg?</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rgbClr val="797979"/>
                    </a:solidFill>
                  </a:tcPr>
                </a:tc>
                <a:extLst>
                  <a:ext uri="{0D108BD9-81ED-4DB2-BD59-A6C34878D82A}">
                    <a16:rowId xmlns:a16="http://schemas.microsoft.com/office/drawing/2014/main" val="10000"/>
                  </a:ext>
                </a:extLst>
              </a:tr>
              <a:tr h="398806">
                <a:tc>
                  <a:txBody>
                    <a:bodyPr/>
                    <a:lstStyle/>
                    <a:p>
                      <a:pPr algn="ctr"/>
                      <a:r>
                        <a:rPr lang="en-US" sz="1600">
                          <a:solidFill>
                            <a:srgbClr val="1A1918"/>
                          </a:solidFill>
                        </a:rPr>
                        <a:t>Oct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baseline="0">
                          <a:solidFill>
                            <a:srgbClr val="1A1918"/>
                          </a:solidFill>
                        </a:rPr>
                        <a:t>11th </a:t>
                      </a:r>
                      <a:r>
                        <a:rPr lang="en-US" sz="1600">
                          <a:solidFill>
                            <a:srgbClr val="1A1918"/>
                          </a:solidFill>
                        </a:rPr>
                        <a:t>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1"/>
                  </a:ext>
                </a:extLst>
              </a:tr>
              <a:tr h="398806">
                <a:tc>
                  <a:txBody>
                    <a:bodyPr/>
                    <a:lstStyle/>
                    <a:p>
                      <a:pPr algn="ctr"/>
                      <a:r>
                        <a:rPr lang="en-US" sz="1600">
                          <a:solidFill>
                            <a:srgbClr val="1A1918"/>
                          </a:solidFill>
                        </a:rPr>
                        <a:t>Nov</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3</a:t>
                      </a:r>
                      <a:r>
                        <a:rPr lang="en-US" sz="1600" baseline="30000">
                          <a:solidFill>
                            <a:srgbClr val="1A1918"/>
                          </a:solidFill>
                        </a:rPr>
                        <a:t>rd</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764935456"/>
                  </a:ext>
                </a:extLst>
              </a:tr>
              <a:tr h="403169">
                <a:tc>
                  <a:txBody>
                    <a:bodyPr/>
                    <a:lstStyle/>
                    <a:p>
                      <a:pPr algn="ctr"/>
                      <a:r>
                        <a:rPr lang="en-US" sz="1600">
                          <a:solidFill>
                            <a:srgbClr val="1A1918"/>
                          </a:solidFill>
                        </a:rPr>
                        <a:t>Dec</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baseline="0">
                          <a:solidFill>
                            <a:srgbClr val="1A1918"/>
                          </a:solidFill>
                        </a:rPr>
                        <a:t>1st warmest</a:t>
                      </a:r>
                      <a:endParaRPr lang="en-US" sz="1600">
                        <a:solidFill>
                          <a:srgbClr val="1A1918"/>
                        </a:solidFill>
                      </a:endParaRP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record warm</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0002"/>
                  </a:ext>
                </a:extLst>
              </a:tr>
              <a:tr h="403169">
                <a:tc>
                  <a:txBody>
                    <a:bodyPr/>
                    <a:lstStyle/>
                    <a:p>
                      <a:pPr algn="ctr"/>
                      <a:r>
                        <a:rPr lang="en-US" sz="1600">
                          <a:solidFill>
                            <a:srgbClr val="1A1918"/>
                          </a:solidFill>
                        </a:rPr>
                        <a:t>Jan</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40000"/>
                        <a:lumOff val="60000"/>
                      </a:schemeClr>
                    </a:solidFill>
                  </a:tcPr>
                </a:tc>
                <a:tc>
                  <a:txBody>
                    <a:bodyPr/>
                    <a:lstStyle/>
                    <a:p>
                      <a:pPr algn="ctr"/>
                      <a:r>
                        <a:rPr lang="en-US" sz="1600">
                          <a:solidFill>
                            <a:srgbClr val="1A1918"/>
                          </a:solidFill>
                        </a:rPr>
                        <a:t>17</a:t>
                      </a:r>
                      <a:r>
                        <a:rPr lang="en-US" sz="1600" baseline="30000">
                          <a:solidFill>
                            <a:srgbClr val="1A1918"/>
                          </a:solidFill>
                        </a:rPr>
                        <a:t>th</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40000"/>
                        <a:lumOff val="60000"/>
                      </a:schemeClr>
                    </a:solidFill>
                  </a:tcPr>
                </a:tc>
                <a:tc>
                  <a:txBody>
                    <a:bodyPr/>
                    <a:lstStyle/>
                    <a:p>
                      <a:pPr algn="ctr"/>
                      <a:r>
                        <a:rPr lang="en-US" sz="1600">
                          <a:solidFill>
                            <a:srgbClr val="1A1918"/>
                          </a:solidFill>
                        </a:rPr>
                        <a:t>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229833480"/>
                  </a:ext>
                </a:extLst>
              </a:tr>
              <a:tr h="403169">
                <a:tc>
                  <a:txBody>
                    <a:bodyPr/>
                    <a:lstStyle/>
                    <a:p>
                      <a:pPr algn="ctr"/>
                      <a:r>
                        <a:rPr lang="en-US" sz="1600">
                          <a:solidFill>
                            <a:srgbClr val="1A1918"/>
                          </a:solidFill>
                        </a:rPr>
                        <a:t>Feb</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1</a:t>
                      </a:r>
                      <a:r>
                        <a:rPr lang="en-US" sz="1600" baseline="30000">
                          <a:solidFill>
                            <a:srgbClr val="1A1918"/>
                          </a:solidFill>
                        </a:rPr>
                        <a:t>st</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record warm</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245949492"/>
                  </a:ext>
                </a:extLst>
              </a:tr>
              <a:tr h="403169">
                <a:tc>
                  <a:txBody>
                    <a:bodyPr/>
                    <a:lstStyle/>
                    <a:p>
                      <a:pPr algn="ctr"/>
                      <a:r>
                        <a:rPr lang="en-US" sz="1600">
                          <a:solidFill>
                            <a:srgbClr val="1A1918"/>
                          </a:solidFill>
                        </a:rPr>
                        <a:t>Mar</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1</a:t>
                      </a:r>
                      <a:r>
                        <a:rPr lang="en-US" sz="1600" baseline="30000">
                          <a:solidFill>
                            <a:srgbClr val="1A1918"/>
                          </a:solidFill>
                        </a:rPr>
                        <a:t>st</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record warm</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285321221"/>
                  </a:ext>
                </a:extLst>
              </a:tr>
              <a:tr h="403169">
                <a:tc>
                  <a:txBody>
                    <a:bodyPr/>
                    <a:lstStyle/>
                    <a:p>
                      <a:pPr algn="ctr"/>
                      <a:r>
                        <a:rPr lang="en-US" sz="1600">
                          <a:solidFill>
                            <a:srgbClr val="1A1918"/>
                          </a:solidFill>
                        </a:rPr>
                        <a:t>Apr</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13</a:t>
                      </a:r>
                      <a:r>
                        <a:rPr lang="en-US" sz="1600" baseline="30000">
                          <a:solidFill>
                            <a:srgbClr val="1A1918"/>
                          </a:solidFill>
                        </a:rPr>
                        <a:t>th</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395822736"/>
                  </a:ext>
                </a:extLst>
              </a:tr>
              <a:tr h="403169">
                <a:tc>
                  <a:txBody>
                    <a:bodyPr/>
                    <a:lstStyle/>
                    <a:p>
                      <a:pPr algn="ctr"/>
                      <a:r>
                        <a:rPr lang="en-US" sz="1600">
                          <a:solidFill>
                            <a:srgbClr val="1A1918"/>
                          </a:solidFill>
                        </a:rPr>
                        <a:t>May</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40000"/>
                        <a:lumOff val="60000"/>
                      </a:schemeClr>
                    </a:solidFill>
                  </a:tcPr>
                </a:tc>
                <a:tc>
                  <a:txBody>
                    <a:bodyPr/>
                    <a:lstStyle/>
                    <a:p>
                      <a:pPr algn="ctr"/>
                      <a:r>
                        <a:rPr lang="en-US" sz="1600">
                          <a:solidFill>
                            <a:srgbClr val="1A1918"/>
                          </a:solidFill>
                        </a:rPr>
                        <a:t>36</a:t>
                      </a:r>
                      <a:r>
                        <a:rPr lang="en-US" sz="1600" baseline="30000">
                          <a:solidFill>
                            <a:srgbClr val="1A1918"/>
                          </a:solidFill>
                        </a:rPr>
                        <a:t>th</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40000"/>
                        <a:lumOff val="60000"/>
                      </a:schemeClr>
                    </a:solidFill>
                  </a:tcPr>
                </a:tc>
                <a:tc>
                  <a:txBody>
                    <a:bodyPr/>
                    <a:lstStyle/>
                    <a:p>
                      <a:pPr algn="ctr"/>
                      <a:r>
                        <a:rPr lang="en-US" sz="1600">
                          <a:solidFill>
                            <a:srgbClr val="1A1918"/>
                          </a:solidFill>
                        </a:rPr>
                        <a:t>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543315156"/>
                  </a:ext>
                </a:extLst>
              </a:tr>
              <a:tr h="403169">
                <a:tc>
                  <a:txBody>
                    <a:bodyPr/>
                    <a:lstStyle/>
                    <a:p>
                      <a:pPr algn="ctr"/>
                      <a:r>
                        <a:rPr lang="en-US" sz="1600">
                          <a:solidFill>
                            <a:srgbClr val="1A1918"/>
                          </a:solidFill>
                        </a:rPr>
                        <a:t>Jun</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10</a:t>
                      </a:r>
                      <a:r>
                        <a:rPr lang="en-US" sz="1600" baseline="30000">
                          <a:solidFill>
                            <a:srgbClr val="1A1918"/>
                          </a:solidFill>
                        </a:rPr>
                        <a:t>th</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2763869384"/>
                  </a:ext>
                </a:extLst>
              </a:tr>
              <a:tr h="403169">
                <a:tc>
                  <a:txBody>
                    <a:bodyPr/>
                    <a:lstStyle/>
                    <a:p>
                      <a:pPr algn="ctr"/>
                      <a:r>
                        <a:rPr lang="en-US" sz="1600">
                          <a:solidFill>
                            <a:srgbClr val="1A1918"/>
                          </a:solidFill>
                        </a:rPr>
                        <a:t>Jul</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2</a:t>
                      </a:r>
                      <a:r>
                        <a:rPr lang="en-US" sz="1600" baseline="30000">
                          <a:solidFill>
                            <a:srgbClr val="1A1918"/>
                          </a:solidFill>
                        </a:rPr>
                        <a:t>nd</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816859682"/>
                  </a:ext>
                </a:extLst>
              </a:tr>
              <a:tr h="403169">
                <a:tc>
                  <a:txBody>
                    <a:bodyPr/>
                    <a:lstStyle/>
                    <a:p>
                      <a:pPr algn="ctr"/>
                      <a:r>
                        <a:rPr lang="en-US" sz="1600">
                          <a:solidFill>
                            <a:srgbClr val="1A1918"/>
                          </a:solidFill>
                        </a:rPr>
                        <a:t>Aug</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1</a:t>
                      </a:r>
                      <a:r>
                        <a:rPr lang="en-US" sz="1600" baseline="30000">
                          <a:solidFill>
                            <a:srgbClr val="1A1918"/>
                          </a:solidFill>
                        </a:rPr>
                        <a:t>st</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tc>
                  <a:txBody>
                    <a:bodyPr/>
                    <a:lstStyle/>
                    <a:p>
                      <a:pPr algn="ctr"/>
                      <a:r>
                        <a:rPr lang="en-US" sz="1600">
                          <a:solidFill>
                            <a:srgbClr val="1A1918"/>
                          </a:solidFill>
                        </a:rPr>
                        <a:t>record warm</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2753889178"/>
                  </a:ext>
                </a:extLst>
              </a:tr>
              <a:tr h="403169">
                <a:tc>
                  <a:txBody>
                    <a:bodyPr/>
                    <a:lstStyle/>
                    <a:p>
                      <a:pPr algn="ctr"/>
                      <a:r>
                        <a:rPr lang="en-US" sz="1600">
                          <a:solidFill>
                            <a:srgbClr val="1A1918"/>
                          </a:solidFill>
                        </a:rPr>
                        <a:t>Sep</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2</a:t>
                      </a:r>
                      <a:r>
                        <a:rPr lang="en-US" sz="1600" baseline="30000">
                          <a:solidFill>
                            <a:srgbClr val="1A1918"/>
                          </a:solidFill>
                        </a:rPr>
                        <a:t>nd</a:t>
                      </a:r>
                      <a:r>
                        <a:rPr lang="en-US" sz="1600">
                          <a:solidFill>
                            <a:srgbClr val="1A1918"/>
                          </a:solidFill>
                        </a:rPr>
                        <a:t> warmest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4214436937"/>
                  </a:ext>
                </a:extLst>
              </a:tr>
            </a:tbl>
          </a:graphicData>
        </a:graphic>
      </p:graphicFrame>
      <p:graphicFrame>
        <p:nvGraphicFramePr>
          <p:cNvPr id="6" name="Table 5">
            <a:extLst>
              <a:ext uri="{FF2B5EF4-FFF2-40B4-BE49-F238E27FC236}">
                <a16:creationId xmlns:a16="http://schemas.microsoft.com/office/drawing/2014/main" id="{EE3DF1A8-7B30-BEC1-5A16-25231B22317B}"/>
              </a:ext>
            </a:extLst>
          </p:cNvPr>
          <p:cNvGraphicFramePr>
            <a:graphicFrameLocks noGrp="1"/>
          </p:cNvGraphicFramePr>
          <p:nvPr>
            <p:extLst>
              <p:ext uri="{D42A27DB-BD31-4B8C-83A1-F6EECF244321}">
                <p14:modId xmlns:p14="http://schemas.microsoft.com/office/powerpoint/2010/main" val="723447915"/>
              </p:ext>
            </p:extLst>
          </p:nvPr>
        </p:nvGraphicFramePr>
        <p:xfrm>
          <a:off x="6172200" y="814868"/>
          <a:ext cx="5867400" cy="5754413"/>
        </p:xfrm>
        <a:graphic>
          <a:graphicData uri="http://schemas.openxmlformats.org/drawingml/2006/table">
            <a:tbl>
              <a:tblPr firstRow="1" bandRow="1"/>
              <a:tblGrid>
                <a:gridCol w="1499705">
                  <a:extLst>
                    <a:ext uri="{9D8B030D-6E8A-4147-A177-3AD203B41FA5}">
                      <a16:colId xmlns:a16="http://schemas.microsoft.com/office/drawing/2014/main" val="20000"/>
                    </a:ext>
                  </a:extLst>
                </a:gridCol>
                <a:gridCol w="2007898">
                  <a:extLst>
                    <a:ext uri="{9D8B030D-6E8A-4147-A177-3AD203B41FA5}">
                      <a16:colId xmlns:a16="http://schemas.microsoft.com/office/drawing/2014/main" val="20001"/>
                    </a:ext>
                  </a:extLst>
                </a:gridCol>
                <a:gridCol w="2359797">
                  <a:extLst>
                    <a:ext uri="{9D8B030D-6E8A-4147-A177-3AD203B41FA5}">
                      <a16:colId xmlns:a16="http://schemas.microsoft.com/office/drawing/2014/main" val="20002"/>
                    </a:ext>
                  </a:extLst>
                </a:gridCol>
              </a:tblGrid>
              <a:tr h="822124">
                <a:tc>
                  <a:txBody>
                    <a:bodyPr/>
                    <a:lstStyle>
                      <a:lvl1pPr marL="0" algn="l" defTabSz="617339" rtl="0" eaLnBrk="1" latinLnBrk="0" hangingPunct="1">
                        <a:defRPr sz="2424" b="1" kern="1200">
                          <a:solidFill>
                            <a:schemeClr val="lt1"/>
                          </a:solidFill>
                          <a:latin typeface="Arial" panose="020B0604020202020204"/>
                        </a:defRPr>
                      </a:lvl1pPr>
                      <a:lvl2pPr marL="617339" algn="l" defTabSz="617339" rtl="0" eaLnBrk="1" latinLnBrk="0" hangingPunct="1">
                        <a:defRPr sz="2424" b="1" kern="1200">
                          <a:solidFill>
                            <a:schemeClr val="lt1"/>
                          </a:solidFill>
                          <a:latin typeface="Arial" panose="020B0604020202020204"/>
                        </a:defRPr>
                      </a:lvl2pPr>
                      <a:lvl3pPr marL="1234682" algn="l" defTabSz="617339" rtl="0" eaLnBrk="1" latinLnBrk="0" hangingPunct="1">
                        <a:defRPr sz="2424" b="1" kern="1200">
                          <a:solidFill>
                            <a:schemeClr val="lt1"/>
                          </a:solidFill>
                          <a:latin typeface="Arial" panose="020B0604020202020204"/>
                        </a:defRPr>
                      </a:lvl3pPr>
                      <a:lvl4pPr marL="1852023" algn="l" defTabSz="617339" rtl="0" eaLnBrk="1" latinLnBrk="0" hangingPunct="1">
                        <a:defRPr sz="2424" b="1" kern="1200">
                          <a:solidFill>
                            <a:schemeClr val="lt1"/>
                          </a:solidFill>
                          <a:latin typeface="Arial" panose="020B0604020202020204"/>
                        </a:defRPr>
                      </a:lvl4pPr>
                      <a:lvl5pPr marL="2469366" algn="l" defTabSz="617339" rtl="0" eaLnBrk="1" latinLnBrk="0" hangingPunct="1">
                        <a:defRPr sz="2424" b="1" kern="1200">
                          <a:solidFill>
                            <a:schemeClr val="lt1"/>
                          </a:solidFill>
                          <a:latin typeface="Arial" panose="020B0604020202020204"/>
                        </a:defRPr>
                      </a:lvl5pPr>
                      <a:lvl6pPr marL="3086706" algn="l" defTabSz="617339" rtl="0" eaLnBrk="1" latinLnBrk="0" hangingPunct="1">
                        <a:defRPr sz="2424" b="1" kern="1200">
                          <a:solidFill>
                            <a:schemeClr val="lt1"/>
                          </a:solidFill>
                          <a:latin typeface="Arial" panose="020B0604020202020204"/>
                        </a:defRPr>
                      </a:lvl6pPr>
                      <a:lvl7pPr marL="3704046" algn="l" defTabSz="617339" rtl="0" eaLnBrk="1" latinLnBrk="0" hangingPunct="1">
                        <a:defRPr sz="2424" b="1" kern="1200">
                          <a:solidFill>
                            <a:schemeClr val="lt1"/>
                          </a:solidFill>
                          <a:latin typeface="Arial" panose="020B0604020202020204"/>
                        </a:defRPr>
                      </a:lvl7pPr>
                      <a:lvl8pPr marL="4321388" algn="l" defTabSz="617339" rtl="0" eaLnBrk="1" latinLnBrk="0" hangingPunct="1">
                        <a:defRPr sz="2424" b="1" kern="1200">
                          <a:solidFill>
                            <a:schemeClr val="lt1"/>
                          </a:solidFill>
                          <a:latin typeface="Arial" panose="020B0604020202020204"/>
                        </a:defRPr>
                      </a:lvl8pPr>
                      <a:lvl9pPr marL="4938728" algn="l" defTabSz="617339" rtl="0" eaLnBrk="1" latinLnBrk="0" hangingPunct="1">
                        <a:defRPr sz="2424" b="1" kern="1200">
                          <a:solidFill>
                            <a:schemeClr val="lt1"/>
                          </a:solidFill>
                          <a:latin typeface="Arial" panose="020B0604020202020204"/>
                        </a:defRPr>
                      </a:lvl9pPr>
                    </a:lstStyle>
                    <a:p>
                      <a:pPr algn="ctr"/>
                      <a:r>
                        <a:rPr lang="en-US" sz="1800"/>
                        <a:t>Month</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rgbClr val="797979"/>
                    </a:solidFill>
                  </a:tcPr>
                </a:tc>
                <a:tc>
                  <a:txBody>
                    <a:bodyPr/>
                    <a:lstStyle>
                      <a:lvl1pPr marL="0" algn="l" defTabSz="617339" rtl="0" eaLnBrk="1" latinLnBrk="0" hangingPunct="1">
                        <a:defRPr sz="2424" b="1" kern="1200">
                          <a:solidFill>
                            <a:schemeClr val="lt1"/>
                          </a:solidFill>
                          <a:latin typeface="Arial" panose="020B0604020202020204"/>
                        </a:defRPr>
                      </a:lvl1pPr>
                      <a:lvl2pPr marL="617339" algn="l" defTabSz="617339" rtl="0" eaLnBrk="1" latinLnBrk="0" hangingPunct="1">
                        <a:defRPr sz="2424" b="1" kern="1200">
                          <a:solidFill>
                            <a:schemeClr val="lt1"/>
                          </a:solidFill>
                          <a:latin typeface="Arial" panose="020B0604020202020204"/>
                        </a:defRPr>
                      </a:lvl2pPr>
                      <a:lvl3pPr marL="1234682" algn="l" defTabSz="617339" rtl="0" eaLnBrk="1" latinLnBrk="0" hangingPunct="1">
                        <a:defRPr sz="2424" b="1" kern="1200">
                          <a:solidFill>
                            <a:schemeClr val="lt1"/>
                          </a:solidFill>
                          <a:latin typeface="Arial" panose="020B0604020202020204"/>
                        </a:defRPr>
                      </a:lvl3pPr>
                      <a:lvl4pPr marL="1852023" algn="l" defTabSz="617339" rtl="0" eaLnBrk="1" latinLnBrk="0" hangingPunct="1">
                        <a:defRPr sz="2424" b="1" kern="1200">
                          <a:solidFill>
                            <a:schemeClr val="lt1"/>
                          </a:solidFill>
                          <a:latin typeface="Arial" panose="020B0604020202020204"/>
                        </a:defRPr>
                      </a:lvl4pPr>
                      <a:lvl5pPr marL="2469366" algn="l" defTabSz="617339" rtl="0" eaLnBrk="1" latinLnBrk="0" hangingPunct="1">
                        <a:defRPr sz="2424" b="1" kern="1200">
                          <a:solidFill>
                            <a:schemeClr val="lt1"/>
                          </a:solidFill>
                          <a:latin typeface="Arial" panose="020B0604020202020204"/>
                        </a:defRPr>
                      </a:lvl5pPr>
                      <a:lvl6pPr marL="3086706" algn="l" defTabSz="617339" rtl="0" eaLnBrk="1" latinLnBrk="0" hangingPunct="1">
                        <a:defRPr sz="2424" b="1" kern="1200">
                          <a:solidFill>
                            <a:schemeClr val="lt1"/>
                          </a:solidFill>
                          <a:latin typeface="Arial" panose="020B0604020202020204"/>
                        </a:defRPr>
                      </a:lvl6pPr>
                      <a:lvl7pPr marL="3704046" algn="l" defTabSz="617339" rtl="0" eaLnBrk="1" latinLnBrk="0" hangingPunct="1">
                        <a:defRPr sz="2424" b="1" kern="1200">
                          <a:solidFill>
                            <a:schemeClr val="lt1"/>
                          </a:solidFill>
                          <a:latin typeface="Arial" panose="020B0604020202020204"/>
                        </a:defRPr>
                      </a:lvl7pPr>
                      <a:lvl8pPr marL="4321388" algn="l" defTabSz="617339" rtl="0" eaLnBrk="1" latinLnBrk="0" hangingPunct="1">
                        <a:defRPr sz="2424" b="1" kern="1200">
                          <a:solidFill>
                            <a:schemeClr val="lt1"/>
                          </a:solidFill>
                          <a:latin typeface="Arial" panose="020B0604020202020204"/>
                        </a:defRPr>
                      </a:lvl8pPr>
                      <a:lvl9pPr marL="4938728" algn="l" defTabSz="617339" rtl="0" eaLnBrk="1" latinLnBrk="0" hangingPunct="1">
                        <a:defRPr sz="2424" b="1" kern="1200">
                          <a:solidFill>
                            <a:schemeClr val="lt1"/>
                          </a:solidFill>
                          <a:latin typeface="Arial" panose="020B0604020202020204"/>
                        </a:defRPr>
                      </a:lvl9pPr>
                    </a:lstStyle>
                    <a:p>
                      <a:pPr algn="ctr"/>
                      <a:r>
                        <a:rPr lang="en-US" sz="1800"/>
                        <a:t>P Rank </a:t>
                      </a:r>
                    </a:p>
                    <a:p>
                      <a:pPr algn="ctr"/>
                      <a:r>
                        <a:rPr lang="en-US" sz="1800"/>
                        <a:t>(of 131</a:t>
                      </a:r>
                      <a:r>
                        <a:rPr lang="en-US" sz="1800" baseline="0"/>
                        <a:t> </a:t>
                      </a:r>
                      <a:r>
                        <a:rPr lang="en-US" sz="1800"/>
                        <a:t>years)</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rgbClr val="797979"/>
                    </a:solidFill>
                  </a:tcPr>
                </a:tc>
                <a:tc>
                  <a:txBody>
                    <a:bodyPr/>
                    <a:lstStyle>
                      <a:lvl1pPr marL="0" algn="l" defTabSz="617339" rtl="0" eaLnBrk="1" latinLnBrk="0" hangingPunct="1">
                        <a:defRPr sz="2424" b="1" kern="1200">
                          <a:solidFill>
                            <a:schemeClr val="lt1"/>
                          </a:solidFill>
                          <a:latin typeface="Arial" panose="020B0604020202020204"/>
                        </a:defRPr>
                      </a:lvl1pPr>
                      <a:lvl2pPr marL="617339" algn="l" defTabSz="617339" rtl="0" eaLnBrk="1" latinLnBrk="0" hangingPunct="1">
                        <a:defRPr sz="2424" b="1" kern="1200">
                          <a:solidFill>
                            <a:schemeClr val="lt1"/>
                          </a:solidFill>
                          <a:latin typeface="Arial" panose="020B0604020202020204"/>
                        </a:defRPr>
                      </a:lvl2pPr>
                      <a:lvl3pPr marL="1234682" algn="l" defTabSz="617339" rtl="0" eaLnBrk="1" latinLnBrk="0" hangingPunct="1">
                        <a:defRPr sz="2424" b="1" kern="1200">
                          <a:solidFill>
                            <a:schemeClr val="lt1"/>
                          </a:solidFill>
                          <a:latin typeface="Arial" panose="020B0604020202020204"/>
                        </a:defRPr>
                      </a:lvl3pPr>
                      <a:lvl4pPr marL="1852023" algn="l" defTabSz="617339" rtl="0" eaLnBrk="1" latinLnBrk="0" hangingPunct="1">
                        <a:defRPr sz="2424" b="1" kern="1200">
                          <a:solidFill>
                            <a:schemeClr val="lt1"/>
                          </a:solidFill>
                          <a:latin typeface="Arial" panose="020B0604020202020204"/>
                        </a:defRPr>
                      </a:lvl4pPr>
                      <a:lvl5pPr marL="2469366" algn="l" defTabSz="617339" rtl="0" eaLnBrk="1" latinLnBrk="0" hangingPunct="1">
                        <a:defRPr sz="2424" b="1" kern="1200">
                          <a:solidFill>
                            <a:schemeClr val="lt1"/>
                          </a:solidFill>
                          <a:latin typeface="Arial" panose="020B0604020202020204"/>
                        </a:defRPr>
                      </a:lvl5pPr>
                      <a:lvl6pPr marL="3086706" algn="l" defTabSz="617339" rtl="0" eaLnBrk="1" latinLnBrk="0" hangingPunct="1">
                        <a:defRPr sz="2424" b="1" kern="1200">
                          <a:solidFill>
                            <a:schemeClr val="lt1"/>
                          </a:solidFill>
                          <a:latin typeface="Arial" panose="020B0604020202020204"/>
                        </a:defRPr>
                      </a:lvl6pPr>
                      <a:lvl7pPr marL="3704046" algn="l" defTabSz="617339" rtl="0" eaLnBrk="1" latinLnBrk="0" hangingPunct="1">
                        <a:defRPr sz="2424" b="1" kern="1200">
                          <a:solidFill>
                            <a:schemeClr val="lt1"/>
                          </a:solidFill>
                          <a:latin typeface="Arial" panose="020B0604020202020204"/>
                        </a:defRPr>
                      </a:lvl7pPr>
                      <a:lvl8pPr marL="4321388" algn="l" defTabSz="617339" rtl="0" eaLnBrk="1" latinLnBrk="0" hangingPunct="1">
                        <a:defRPr sz="2424" b="1" kern="1200">
                          <a:solidFill>
                            <a:schemeClr val="lt1"/>
                          </a:solidFill>
                          <a:latin typeface="Arial" panose="020B0604020202020204"/>
                        </a:defRPr>
                      </a:lvl8pPr>
                      <a:lvl9pPr marL="4938728" algn="l" defTabSz="617339" rtl="0" eaLnBrk="1" latinLnBrk="0" hangingPunct="1">
                        <a:defRPr sz="2424" b="1" kern="1200">
                          <a:solidFill>
                            <a:schemeClr val="lt1"/>
                          </a:solidFill>
                          <a:latin typeface="Arial" panose="020B0604020202020204"/>
                        </a:defRPr>
                      </a:lvl9pPr>
                    </a:lstStyle>
                    <a:p>
                      <a:pPr algn="ctr"/>
                      <a:r>
                        <a:rPr lang="en-US" sz="1800"/>
                        <a:t>Above, below, or near 20</a:t>
                      </a:r>
                      <a:r>
                        <a:rPr lang="en-US" sz="1800" baseline="30000"/>
                        <a:t>th</a:t>
                      </a:r>
                      <a:r>
                        <a:rPr lang="en-US" sz="1800"/>
                        <a:t> century </a:t>
                      </a:r>
                      <a:r>
                        <a:rPr lang="en-US" sz="1800" err="1"/>
                        <a:t>avg</a:t>
                      </a:r>
                      <a:r>
                        <a:rPr lang="en-US" sz="1800"/>
                        <a: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rgbClr val="797979"/>
                    </a:solidFill>
                  </a:tcPr>
                </a:tc>
                <a:extLst>
                  <a:ext uri="{0D108BD9-81ED-4DB2-BD59-A6C34878D82A}">
                    <a16:rowId xmlns:a16="http://schemas.microsoft.com/office/drawing/2014/main" val="10000"/>
                  </a:ext>
                </a:extLst>
              </a:tr>
              <a:tr h="403876">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Oct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46</a:t>
                      </a:r>
                      <a:r>
                        <a:rPr lang="en-US" sz="1600" baseline="30000">
                          <a:solidFill>
                            <a:srgbClr val="1A1918"/>
                          </a:solidFill>
                        </a:rPr>
                        <a:t>th</a:t>
                      </a:r>
                      <a:r>
                        <a:rPr lang="en-US" sz="1600">
                          <a:solidFill>
                            <a:srgbClr val="1A1918"/>
                          </a:solidFill>
                        </a:rPr>
                        <a:t> wettest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near normal</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10001"/>
                  </a:ext>
                </a:extLst>
              </a:tr>
              <a:tr h="397377">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Nov</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baseline="0">
                          <a:solidFill>
                            <a:srgbClr val="1A1918"/>
                          </a:solidFill>
                        </a:rPr>
                        <a:t>42</a:t>
                      </a:r>
                      <a:r>
                        <a:rPr lang="en-US" sz="1600" baseline="30000">
                          <a:solidFill>
                            <a:srgbClr val="1A1918"/>
                          </a:solidFill>
                        </a:rPr>
                        <a:t>nd</a:t>
                      </a:r>
                      <a:r>
                        <a:rPr lang="en-US" sz="1600" baseline="0">
                          <a:solidFill>
                            <a:srgbClr val="1A1918"/>
                          </a:solidFill>
                        </a:rPr>
                        <a:t> driest</a:t>
                      </a:r>
                      <a:endParaRPr lang="en-US" sz="1600">
                        <a:solidFill>
                          <a:srgbClr val="1A1918"/>
                        </a:solidFill>
                      </a:endParaRP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marL="0" marR="0" lvl="0" indent="0" algn="ctr" defTabSz="617339" rtl="0" eaLnBrk="1" fontAlgn="auto" latinLnBrk="0" hangingPunct="1">
                        <a:lnSpc>
                          <a:spcPct val="100000"/>
                        </a:lnSpc>
                        <a:spcBef>
                          <a:spcPts val="0"/>
                        </a:spcBef>
                        <a:spcAft>
                          <a:spcPts val="0"/>
                        </a:spcAft>
                        <a:buClrTx/>
                        <a:buSzTx/>
                        <a:buFontTx/>
                        <a:buNone/>
                        <a:tabLst/>
                        <a:defRPr/>
                      </a:pPr>
                      <a:r>
                        <a:rPr lang="en-US" sz="1600">
                          <a:solidFill>
                            <a:srgbClr val="1A1918"/>
                          </a:solidFill>
                        </a:rPr>
                        <a:t>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03876">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Dec</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34</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lvl1pPr marL="0" algn="l" defTabSz="617339" rtl="0" eaLnBrk="1" latinLnBrk="0" hangingPunct="1">
                        <a:defRPr sz="2424" kern="1200">
                          <a:solidFill>
                            <a:schemeClr val="dk1"/>
                          </a:solidFill>
                          <a:latin typeface="Arial" panose="020B0604020202020204"/>
                        </a:defRPr>
                      </a:lvl1pPr>
                      <a:lvl2pPr marL="617339" algn="l" defTabSz="617339" rtl="0" eaLnBrk="1" latinLnBrk="0" hangingPunct="1">
                        <a:defRPr sz="2424" kern="1200">
                          <a:solidFill>
                            <a:schemeClr val="dk1"/>
                          </a:solidFill>
                          <a:latin typeface="Arial" panose="020B0604020202020204"/>
                        </a:defRPr>
                      </a:lvl2pPr>
                      <a:lvl3pPr marL="1234682" algn="l" defTabSz="617339" rtl="0" eaLnBrk="1" latinLnBrk="0" hangingPunct="1">
                        <a:defRPr sz="2424" kern="1200">
                          <a:solidFill>
                            <a:schemeClr val="dk1"/>
                          </a:solidFill>
                          <a:latin typeface="Arial" panose="020B0604020202020204"/>
                        </a:defRPr>
                      </a:lvl3pPr>
                      <a:lvl4pPr marL="1852023" algn="l" defTabSz="617339" rtl="0" eaLnBrk="1" latinLnBrk="0" hangingPunct="1">
                        <a:defRPr sz="2424" kern="1200">
                          <a:solidFill>
                            <a:schemeClr val="dk1"/>
                          </a:solidFill>
                          <a:latin typeface="Arial" panose="020B0604020202020204"/>
                        </a:defRPr>
                      </a:lvl4pPr>
                      <a:lvl5pPr marL="2469366" algn="l" defTabSz="617339" rtl="0" eaLnBrk="1" latinLnBrk="0" hangingPunct="1">
                        <a:defRPr sz="2424" kern="1200">
                          <a:solidFill>
                            <a:schemeClr val="dk1"/>
                          </a:solidFill>
                          <a:latin typeface="Arial" panose="020B0604020202020204"/>
                        </a:defRPr>
                      </a:lvl5pPr>
                      <a:lvl6pPr marL="3086706" algn="l" defTabSz="617339" rtl="0" eaLnBrk="1" latinLnBrk="0" hangingPunct="1">
                        <a:defRPr sz="2424" kern="1200">
                          <a:solidFill>
                            <a:schemeClr val="dk1"/>
                          </a:solidFill>
                          <a:latin typeface="Arial" panose="020B0604020202020204"/>
                        </a:defRPr>
                      </a:lvl6pPr>
                      <a:lvl7pPr marL="3704046" algn="l" defTabSz="617339" rtl="0" eaLnBrk="1" latinLnBrk="0" hangingPunct="1">
                        <a:defRPr sz="2424" kern="1200">
                          <a:solidFill>
                            <a:schemeClr val="dk1"/>
                          </a:solidFill>
                          <a:latin typeface="Arial" panose="020B0604020202020204"/>
                        </a:defRPr>
                      </a:lvl7pPr>
                      <a:lvl8pPr marL="4321388" algn="l" defTabSz="617339" rtl="0" eaLnBrk="1" latinLnBrk="0" hangingPunct="1">
                        <a:defRPr sz="2424" kern="1200">
                          <a:solidFill>
                            <a:schemeClr val="dk1"/>
                          </a:solidFill>
                          <a:latin typeface="Arial" panose="020B0604020202020204"/>
                        </a:defRPr>
                      </a:lvl8pPr>
                      <a:lvl9pPr marL="4938728" algn="l" defTabSz="617339" rtl="0" eaLnBrk="1" latinLnBrk="0" hangingPunct="1">
                        <a:defRPr sz="2424" kern="1200">
                          <a:solidFill>
                            <a:schemeClr val="dk1"/>
                          </a:solidFill>
                          <a:latin typeface="Arial" panose="020B0604020202020204"/>
                        </a:defRPr>
                      </a:lvl9pPr>
                    </a:lstStyle>
                    <a:p>
                      <a:pPr algn="ctr"/>
                      <a:r>
                        <a:rPr lang="en-US" sz="1600">
                          <a:solidFill>
                            <a:srgbClr val="1A1918"/>
                          </a:solidFill>
                        </a:rPr>
                        <a:t>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3"/>
                  </a:ext>
                </a:extLst>
              </a:tr>
              <a:tr h="403876">
                <a:tc>
                  <a:txBody>
                    <a:bodyPr/>
                    <a:lstStyle/>
                    <a:p>
                      <a:pPr algn="ctr"/>
                      <a:r>
                        <a:rPr lang="en-US" sz="1600">
                          <a:solidFill>
                            <a:srgbClr val="1A1918"/>
                          </a:solidFill>
                        </a:rPr>
                        <a:t>Jan</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34</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194277778"/>
                  </a:ext>
                </a:extLst>
              </a:tr>
              <a:tr h="403876">
                <a:tc>
                  <a:txBody>
                    <a:bodyPr/>
                    <a:lstStyle/>
                    <a:p>
                      <a:pPr algn="ctr"/>
                      <a:r>
                        <a:rPr lang="en-US" sz="1600">
                          <a:solidFill>
                            <a:srgbClr val="1A1918"/>
                          </a:solidFill>
                        </a:rPr>
                        <a:t>Feb</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37</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369395020"/>
                  </a:ext>
                </a:extLst>
              </a:tr>
              <a:tr h="403876">
                <a:tc>
                  <a:txBody>
                    <a:bodyPr/>
                    <a:lstStyle/>
                    <a:p>
                      <a:pPr algn="ctr"/>
                      <a:r>
                        <a:rPr lang="en-US" sz="1600">
                          <a:solidFill>
                            <a:srgbClr val="1A1918"/>
                          </a:solidFill>
                        </a:rPr>
                        <a:t>Mar</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600">
                          <a:solidFill>
                            <a:srgbClr val="1A1918"/>
                          </a:solidFill>
                        </a:rPr>
                        <a:t>3</a:t>
                      </a:r>
                      <a:r>
                        <a:rPr lang="en-US" sz="1600" baseline="30000">
                          <a:solidFill>
                            <a:srgbClr val="1A1918"/>
                          </a:solidFill>
                        </a:rPr>
                        <a:t>rd</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600">
                          <a:solidFill>
                            <a:srgbClr val="1A1918"/>
                          </a:solidFill>
                        </a:rPr>
                        <a:t>much 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val="3282752719"/>
                  </a:ext>
                </a:extLst>
              </a:tr>
              <a:tr h="403876">
                <a:tc>
                  <a:txBody>
                    <a:bodyPr/>
                    <a:lstStyle/>
                    <a:p>
                      <a:pPr algn="ctr"/>
                      <a:r>
                        <a:rPr lang="en-US" sz="1600">
                          <a:solidFill>
                            <a:srgbClr val="1A1918"/>
                          </a:solidFill>
                        </a:rPr>
                        <a:t>Apr</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36</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2470816681"/>
                  </a:ext>
                </a:extLst>
              </a:tr>
              <a:tr h="403876">
                <a:tc>
                  <a:txBody>
                    <a:bodyPr/>
                    <a:lstStyle/>
                    <a:p>
                      <a:pPr algn="ctr"/>
                      <a:r>
                        <a:rPr lang="en-US" sz="1600">
                          <a:solidFill>
                            <a:srgbClr val="1A1918"/>
                          </a:solidFill>
                        </a:rPr>
                        <a:t>May</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p>
                      <a:pPr algn="ctr"/>
                      <a:r>
                        <a:rPr lang="en-US" sz="1600">
                          <a:solidFill>
                            <a:srgbClr val="1A1918"/>
                          </a:solidFill>
                        </a:rPr>
                        <a:t>50</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p>
                      <a:pPr algn="ctr"/>
                      <a:r>
                        <a:rPr lang="en-US" sz="1600">
                          <a:solidFill>
                            <a:srgbClr val="1A1918"/>
                          </a:solidFill>
                        </a:rPr>
                        <a:t>near normal</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2272354886"/>
                  </a:ext>
                </a:extLst>
              </a:tr>
              <a:tr h="403876">
                <a:tc>
                  <a:txBody>
                    <a:bodyPr/>
                    <a:lstStyle/>
                    <a:p>
                      <a:pPr algn="ctr"/>
                      <a:r>
                        <a:rPr lang="en-US" sz="1600">
                          <a:solidFill>
                            <a:srgbClr val="1A1918"/>
                          </a:solidFill>
                        </a:rPr>
                        <a:t>Jun</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17</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600">
                          <a:solidFill>
                            <a:srgbClr val="1A1918"/>
                          </a:solidFill>
                        </a:rPr>
                        <a:t>below</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2451625927"/>
                  </a:ext>
                </a:extLst>
              </a:tr>
              <a:tr h="403876">
                <a:tc>
                  <a:txBody>
                    <a:bodyPr/>
                    <a:lstStyle/>
                    <a:p>
                      <a:pPr algn="ctr"/>
                      <a:r>
                        <a:rPr lang="en-US" sz="1600">
                          <a:solidFill>
                            <a:srgbClr val="1A1918"/>
                          </a:solidFill>
                        </a:rPr>
                        <a:t>Jul</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p>
                      <a:pPr algn="ctr"/>
                      <a:r>
                        <a:rPr lang="en-US" sz="1600">
                          <a:solidFill>
                            <a:srgbClr val="1A1918"/>
                          </a:solidFill>
                        </a:rPr>
                        <a:t>45</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p>
                      <a:pPr algn="ctr"/>
                      <a:r>
                        <a:rPr lang="en-US" sz="1600">
                          <a:solidFill>
                            <a:srgbClr val="1A1918"/>
                          </a:solidFill>
                        </a:rPr>
                        <a:t>near normal</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3834470072"/>
                  </a:ext>
                </a:extLst>
              </a:tr>
              <a:tr h="403876">
                <a:tc>
                  <a:txBody>
                    <a:bodyPr/>
                    <a:lstStyle/>
                    <a:p>
                      <a:pPr algn="ctr"/>
                      <a:r>
                        <a:rPr lang="en-US" sz="1600">
                          <a:solidFill>
                            <a:srgbClr val="1A1918"/>
                          </a:solidFill>
                        </a:rPr>
                        <a:t>Aug</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p>
                      <a:pPr algn="ctr"/>
                      <a:r>
                        <a:rPr lang="en-US" sz="1600">
                          <a:solidFill>
                            <a:srgbClr val="1A1918"/>
                          </a:solidFill>
                        </a:rPr>
                        <a:t>49</a:t>
                      </a:r>
                      <a:r>
                        <a:rPr lang="en-US" sz="1600" baseline="30000">
                          <a:solidFill>
                            <a:srgbClr val="1A1918"/>
                          </a:solidFill>
                        </a:rPr>
                        <a:t>th</a:t>
                      </a:r>
                      <a:r>
                        <a:rPr lang="en-US" sz="1600">
                          <a:solidFill>
                            <a:srgbClr val="1A1918"/>
                          </a:solidFill>
                        </a:rPr>
                        <a:t> driest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tc>
                  <a:txBody>
                    <a:bodyPr/>
                    <a:lstStyle/>
                    <a:p>
                      <a:pPr algn="ctr"/>
                      <a:r>
                        <a:rPr lang="en-US" sz="1600">
                          <a:solidFill>
                            <a:srgbClr val="1A1918"/>
                          </a:solidFill>
                        </a:rPr>
                        <a:t>near normal</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tx1">
                        <a:lumMod val="75000"/>
                      </a:schemeClr>
                    </a:solidFill>
                  </a:tcPr>
                </a:tc>
                <a:extLst>
                  <a:ext uri="{0D108BD9-81ED-4DB2-BD59-A6C34878D82A}">
                    <a16:rowId xmlns:a16="http://schemas.microsoft.com/office/drawing/2014/main" val="272116529"/>
                  </a:ext>
                </a:extLst>
              </a:tr>
              <a:tr h="403876">
                <a:tc>
                  <a:txBody>
                    <a:bodyPr/>
                    <a:lstStyle/>
                    <a:p>
                      <a:pPr algn="ctr"/>
                      <a:r>
                        <a:rPr lang="en-US" sz="1600">
                          <a:solidFill>
                            <a:srgbClr val="1A1918"/>
                          </a:solidFill>
                        </a:rPr>
                        <a:t>Sep</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600">
                          <a:solidFill>
                            <a:srgbClr val="1A1918"/>
                          </a:solidFill>
                        </a:rPr>
                        <a:t>5</a:t>
                      </a:r>
                      <a:r>
                        <a:rPr lang="en-US" sz="1600" baseline="30000">
                          <a:solidFill>
                            <a:srgbClr val="1A1918"/>
                          </a:solidFill>
                        </a:rPr>
                        <a:t>th</a:t>
                      </a:r>
                      <a:r>
                        <a:rPr lang="en-US" sz="1600">
                          <a:solidFill>
                            <a:srgbClr val="1A1918"/>
                          </a:solidFill>
                        </a:rPr>
                        <a:t> wettest</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600">
                          <a:solidFill>
                            <a:srgbClr val="1A1918"/>
                          </a:solidFill>
                        </a:rPr>
                        <a:t>much above</a:t>
                      </a:r>
                    </a:p>
                  </a:txBody>
                  <a:tcPr anchor="ctr">
                    <a:lnL w="28575" cap="flat" cmpd="sng" algn="ctr">
                      <a:solidFill>
                        <a:srgbClr val="1A1918"/>
                      </a:solidFill>
                      <a:prstDash val="solid"/>
                      <a:round/>
                      <a:headEnd type="none" w="med" len="med"/>
                      <a:tailEnd type="none" w="med" len="med"/>
                    </a:lnL>
                    <a:lnR w="28575" cap="flat" cmpd="sng" algn="ctr">
                      <a:solidFill>
                        <a:srgbClr val="1A1918"/>
                      </a:solidFill>
                      <a:prstDash val="solid"/>
                      <a:round/>
                      <a:headEnd type="none" w="med" len="med"/>
                      <a:tailEnd type="none" w="med" len="med"/>
                    </a:lnR>
                    <a:lnT w="28575" cap="flat" cmpd="sng" algn="ctr">
                      <a:solidFill>
                        <a:srgbClr val="1A1918"/>
                      </a:solidFill>
                      <a:prstDash val="solid"/>
                      <a:round/>
                      <a:headEnd type="none" w="med" len="med"/>
                      <a:tailEnd type="none" w="med" len="med"/>
                    </a:lnT>
                    <a:lnB w="28575" cap="flat" cmpd="sng" algn="ctr">
                      <a:solidFill>
                        <a:srgbClr val="1A1918"/>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2062685490"/>
                  </a:ext>
                </a:extLst>
              </a:tr>
            </a:tbl>
          </a:graphicData>
        </a:graphic>
      </p:graphicFrame>
    </p:spTree>
    <p:extLst>
      <p:ext uri="{BB962C8B-B14F-4D97-AF65-F5344CB8AC3E}">
        <p14:creationId xmlns:p14="http://schemas.microsoft.com/office/powerpoint/2010/main" val="18181374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497F5-82E6-983A-9635-254C943F97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4E047-670B-283C-84D9-36FFF463D747}"/>
              </a:ext>
            </a:extLst>
          </p:cNvPr>
          <p:cNvSpPr>
            <a:spLocks noGrp="1"/>
          </p:cNvSpPr>
          <p:nvPr>
            <p:ph type="title"/>
          </p:nvPr>
        </p:nvSpPr>
        <p:spPr>
          <a:xfrm>
            <a:off x="579584" y="175293"/>
            <a:ext cx="11083635" cy="1292662"/>
          </a:xfrm>
        </p:spPr>
        <p:txBody>
          <a:bodyPr/>
          <a:lstStyle/>
          <a:p>
            <a:r>
              <a:rPr lang="en-US" sz="3600"/>
              <a:t>Water Year 2026 was filled with temperature superlatives</a:t>
            </a:r>
          </a:p>
        </p:txBody>
      </p:sp>
      <p:sp>
        <p:nvSpPr>
          <p:cNvPr id="3" name="Text Placeholder 2">
            <a:extLst>
              <a:ext uri="{FF2B5EF4-FFF2-40B4-BE49-F238E27FC236}">
                <a16:creationId xmlns:a16="http://schemas.microsoft.com/office/drawing/2014/main" id="{74A51184-B5D6-67DB-DE65-4A39D062CD39}"/>
              </a:ext>
            </a:extLst>
          </p:cNvPr>
          <p:cNvSpPr>
            <a:spLocks noGrp="1"/>
          </p:cNvSpPr>
          <p:nvPr>
            <p:ph type="body" sz="quarter" idx="10"/>
          </p:nvPr>
        </p:nvSpPr>
        <p:spPr>
          <a:xfrm>
            <a:off x="554184" y="1524000"/>
            <a:ext cx="11083635" cy="5237652"/>
          </a:xfrm>
        </p:spPr>
        <p:txBody>
          <a:bodyPr/>
          <a:lstStyle/>
          <a:p>
            <a:pPr marL="0" indent="0">
              <a:buNone/>
            </a:pPr>
            <a:r>
              <a:rPr lang="en-US">
                <a:cs typeface="Segoe UI" panose="020B0502040204020203" pitchFamily="34" charset="0"/>
              </a:rPr>
              <a:t>According to statewide temperature (data since 1895), Colorado saw its:</a:t>
            </a:r>
          </a:p>
          <a:p>
            <a:pPr lvl="1"/>
            <a:r>
              <a:rPr lang="en-US">
                <a:cs typeface="Segoe UI" panose="020B0502040204020203" pitchFamily="34" charset="0"/>
              </a:rPr>
              <a:t>Warmest December </a:t>
            </a:r>
          </a:p>
          <a:p>
            <a:pPr lvl="1"/>
            <a:r>
              <a:rPr lang="en-US">
                <a:cs typeface="Segoe UI" panose="020B0502040204020203" pitchFamily="34" charset="0"/>
              </a:rPr>
              <a:t>Warmest February </a:t>
            </a:r>
          </a:p>
          <a:p>
            <a:pPr lvl="1"/>
            <a:r>
              <a:rPr lang="en-US">
                <a:cs typeface="Segoe UI" panose="020B0502040204020203" pitchFamily="34" charset="0"/>
              </a:rPr>
              <a:t>Warmest March</a:t>
            </a:r>
          </a:p>
          <a:p>
            <a:pPr lvl="1"/>
            <a:r>
              <a:rPr lang="en-US">
                <a:cs typeface="Segoe UI" panose="020B0502040204020203" pitchFamily="34" charset="0"/>
              </a:rPr>
              <a:t>Warmest August</a:t>
            </a:r>
          </a:p>
          <a:p>
            <a:pPr lvl="1"/>
            <a:r>
              <a:rPr lang="en-US">
                <a:cs typeface="Segoe UI" panose="020B0502040204020203" pitchFamily="34" charset="0"/>
              </a:rPr>
              <a:t>Warmest winter</a:t>
            </a:r>
          </a:p>
          <a:p>
            <a:pPr lvl="1"/>
            <a:r>
              <a:rPr lang="en-US">
                <a:cs typeface="Segoe UI" panose="020B0502040204020203" pitchFamily="34" charset="0"/>
              </a:rPr>
              <a:t>Warmest spring</a:t>
            </a:r>
          </a:p>
          <a:p>
            <a:pPr lvl="1"/>
            <a:r>
              <a:rPr lang="en-US">
                <a:cs typeface="Segoe UI" panose="020B0502040204020203" pitchFamily="34" charset="0"/>
              </a:rPr>
              <a:t>Warmest summer</a:t>
            </a:r>
          </a:p>
          <a:p>
            <a:pPr lvl="1"/>
            <a:r>
              <a:rPr lang="en-US">
                <a:cs typeface="Segoe UI" panose="020B0502040204020203" pitchFamily="34" charset="0"/>
              </a:rPr>
              <a:t>Warmest water year</a:t>
            </a:r>
          </a:p>
          <a:p>
            <a:pPr marL="0" indent="0">
              <a:buNone/>
            </a:pPr>
            <a:endParaRPr lang="en-US"/>
          </a:p>
        </p:txBody>
      </p:sp>
    </p:spTree>
    <p:extLst>
      <p:ext uri="{BB962C8B-B14F-4D97-AF65-F5344CB8AC3E}">
        <p14:creationId xmlns:p14="http://schemas.microsoft.com/office/powerpoint/2010/main" val="29027545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F5996-966D-4C9F-4320-462DB7741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EFA07B-1F0F-326A-C7C5-76E4CB744455}"/>
              </a:ext>
            </a:extLst>
          </p:cNvPr>
          <p:cNvSpPr>
            <a:spLocks noGrp="1"/>
          </p:cNvSpPr>
          <p:nvPr>
            <p:ph type="title"/>
          </p:nvPr>
        </p:nvSpPr>
        <p:spPr>
          <a:xfrm>
            <a:off x="453733" y="404885"/>
            <a:ext cx="5153892" cy="2123658"/>
          </a:xfrm>
        </p:spPr>
        <p:txBody>
          <a:bodyPr/>
          <a:lstStyle/>
          <a:p>
            <a:r>
              <a:rPr lang="en-US"/>
              <a:t>Colorado’s Warmest Water Year on Record</a:t>
            </a:r>
          </a:p>
        </p:txBody>
      </p:sp>
      <p:sp>
        <p:nvSpPr>
          <p:cNvPr id="3" name="Text Placeholder 2">
            <a:extLst>
              <a:ext uri="{FF2B5EF4-FFF2-40B4-BE49-F238E27FC236}">
                <a16:creationId xmlns:a16="http://schemas.microsoft.com/office/drawing/2014/main" id="{F514D2B4-152B-3CE6-3493-3B2226EA5381}"/>
              </a:ext>
            </a:extLst>
          </p:cNvPr>
          <p:cNvSpPr>
            <a:spLocks noGrp="1"/>
          </p:cNvSpPr>
          <p:nvPr>
            <p:ph type="body" sz="quarter" idx="10"/>
          </p:nvPr>
        </p:nvSpPr>
        <p:spPr>
          <a:xfrm>
            <a:off x="561108" y="2971800"/>
            <a:ext cx="4939142" cy="2814297"/>
          </a:xfrm>
        </p:spPr>
        <p:txBody>
          <a:bodyPr vert="horz" lIns="91440" tIns="91440" rIns="91440" bIns="91440" rtlCol="0">
            <a:spAutoFit/>
          </a:bodyPr>
          <a:lstStyle/>
          <a:p>
            <a:pPr marL="0" indent="0">
              <a:buNone/>
            </a:pPr>
            <a:r>
              <a:rPr lang="en-US">
                <a:latin typeface="Avenir Medium"/>
              </a:rPr>
              <a:t>Out of 131 years of data, Water Year 2026 was easily Colorado’s warmest on record. The record-setting warmth was consistent throughout the state, with only a few areas *not* being record-warm</a:t>
            </a:r>
          </a:p>
        </p:txBody>
      </p:sp>
      <p:pic>
        <p:nvPicPr>
          <p:cNvPr id="4" name="Picture 3">
            <a:extLst>
              <a:ext uri="{FF2B5EF4-FFF2-40B4-BE49-F238E27FC236}">
                <a16:creationId xmlns:a16="http://schemas.microsoft.com/office/drawing/2014/main" id="{F4C3F536-8531-BA1F-AF35-1FCB1706E932}"/>
              </a:ext>
            </a:extLst>
          </p:cNvPr>
          <p:cNvPicPr>
            <a:picLocks noChangeAspect="1"/>
          </p:cNvPicPr>
          <p:nvPr/>
        </p:nvPicPr>
        <p:blipFill>
          <a:blip r:embed="rId3"/>
          <a:stretch>
            <a:fillRect/>
          </a:stretch>
        </p:blipFill>
        <p:spPr>
          <a:xfrm>
            <a:off x="6096000" y="391747"/>
            <a:ext cx="5727971" cy="5704253"/>
          </a:xfrm>
          <a:prstGeom prst="rect">
            <a:avLst/>
          </a:prstGeom>
        </p:spPr>
      </p:pic>
    </p:spTree>
    <p:extLst>
      <p:ext uri="{BB962C8B-B14F-4D97-AF65-F5344CB8AC3E}">
        <p14:creationId xmlns:p14="http://schemas.microsoft.com/office/powerpoint/2010/main" val="6770105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8E966-8FAF-43C6-D817-36773F1C79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CACAB-C146-651F-C8C5-7E231E1740CB}"/>
              </a:ext>
            </a:extLst>
          </p:cNvPr>
          <p:cNvSpPr>
            <a:spLocks noGrp="1"/>
          </p:cNvSpPr>
          <p:nvPr>
            <p:ph type="title"/>
          </p:nvPr>
        </p:nvSpPr>
        <p:spPr>
          <a:xfrm>
            <a:off x="387926" y="425156"/>
            <a:ext cx="4932216" cy="2769989"/>
          </a:xfrm>
        </p:spPr>
        <p:txBody>
          <a:bodyPr/>
          <a:lstStyle/>
          <a:p>
            <a:r>
              <a:rPr lang="en-US"/>
              <a:t>Colorado’s Warmest Water Year on Record (by a lot)</a:t>
            </a:r>
          </a:p>
        </p:txBody>
      </p:sp>
      <p:sp>
        <p:nvSpPr>
          <p:cNvPr id="3" name="Text Placeholder 2">
            <a:extLst>
              <a:ext uri="{FF2B5EF4-FFF2-40B4-BE49-F238E27FC236}">
                <a16:creationId xmlns:a16="http://schemas.microsoft.com/office/drawing/2014/main" id="{7676170E-48DD-6569-9F18-1C732B484072}"/>
              </a:ext>
            </a:extLst>
          </p:cNvPr>
          <p:cNvSpPr>
            <a:spLocks noGrp="1"/>
          </p:cNvSpPr>
          <p:nvPr>
            <p:ph type="body" sz="quarter" idx="10"/>
          </p:nvPr>
        </p:nvSpPr>
        <p:spPr>
          <a:xfrm>
            <a:off x="381000" y="3429000"/>
            <a:ext cx="4939142" cy="2380460"/>
          </a:xfrm>
        </p:spPr>
        <p:txBody>
          <a:bodyPr/>
          <a:lstStyle/>
          <a:p>
            <a:pPr marL="0" indent="0">
              <a:buNone/>
            </a:pPr>
            <a:r>
              <a:rPr lang="en-US"/>
              <a:t>Statewide temperatures were 4.5°F above the 1991-2020 normal and over 2°F warmer than our 2</a:t>
            </a:r>
            <a:r>
              <a:rPr lang="en-US" baseline="30000"/>
              <a:t>nd</a:t>
            </a:r>
            <a:r>
              <a:rPr lang="en-US"/>
              <a:t>-warmest water year on record (1934).</a:t>
            </a:r>
          </a:p>
        </p:txBody>
      </p:sp>
      <p:pic>
        <p:nvPicPr>
          <p:cNvPr id="4" name="Picture 3">
            <a:extLst>
              <a:ext uri="{FF2B5EF4-FFF2-40B4-BE49-F238E27FC236}">
                <a16:creationId xmlns:a16="http://schemas.microsoft.com/office/drawing/2014/main" id="{19AB4DFF-0EE7-9F7B-5EB9-CDBE1F227F6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644186" y="76200"/>
            <a:ext cx="6462478" cy="6248400"/>
          </a:xfrm>
          <a:prstGeom prst="rect">
            <a:avLst/>
          </a:prstGeom>
        </p:spPr>
      </p:pic>
    </p:spTree>
    <p:extLst>
      <p:ext uri="{BB962C8B-B14F-4D97-AF65-F5344CB8AC3E}">
        <p14:creationId xmlns:p14="http://schemas.microsoft.com/office/powerpoint/2010/main" val="261206681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FFB8BE-5519-0749-14BA-63FF7E0DFFD3}"/>
              </a:ext>
            </a:extLst>
          </p:cNvPr>
          <p:cNvPicPr>
            <a:picLocks noChangeAspect="1"/>
          </p:cNvPicPr>
          <p:nvPr/>
        </p:nvPicPr>
        <p:blipFill>
          <a:blip r:embed="rId2"/>
          <a:stretch>
            <a:fillRect/>
          </a:stretch>
        </p:blipFill>
        <p:spPr>
          <a:xfrm>
            <a:off x="5638800" y="391747"/>
            <a:ext cx="6134100" cy="5930900"/>
          </a:xfrm>
          <a:prstGeom prst="rect">
            <a:avLst/>
          </a:prstGeom>
        </p:spPr>
      </p:pic>
      <p:sp>
        <p:nvSpPr>
          <p:cNvPr id="6" name="Title 1">
            <a:extLst>
              <a:ext uri="{FF2B5EF4-FFF2-40B4-BE49-F238E27FC236}">
                <a16:creationId xmlns:a16="http://schemas.microsoft.com/office/drawing/2014/main" id="{A1A1257F-FE76-DA51-9C60-039FC41B52EC}"/>
              </a:ext>
            </a:extLst>
          </p:cNvPr>
          <p:cNvSpPr>
            <a:spLocks noGrp="1"/>
          </p:cNvSpPr>
          <p:nvPr>
            <p:ph type="body" sz="quarter" idx="10"/>
          </p:nvPr>
        </p:nvSpPr>
        <p:spPr>
          <a:xfrm>
            <a:off x="470982" y="3347258"/>
            <a:ext cx="4766104" cy="2380460"/>
          </a:xfrm>
        </p:spPr>
        <p:txBody>
          <a:bodyPr/>
          <a:lstStyle/>
          <a:p>
            <a:pPr marL="0" indent="0">
              <a:buNone/>
            </a:pPr>
            <a:r>
              <a:rPr lang="en-US"/>
              <a:t>In some locations, Water Year 2026 average temperatures were 2.5-3°F+ warmer than the previous record-warm water year—a very impressive margin.</a:t>
            </a:r>
          </a:p>
        </p:txBody>
      </p:sp>
      <p:sp>
        <p:nvSpPr>
          <p:cNvPr id="7" name="Title 1">
            <a:extLst>
              <a:ext uri="{FF2B5EF4-FFF2-40B4-BE49-F238E27FC236}">
                <a16:creationId xmlns:a16="http://schemas.microsoft.com/office/drawing/2014/main" id="{12D1BE96-514E-9488-A309-57E0125DC348}"/>
              </a:ext>
            </a:extLst>
          </p:cNvPr>
          <p:cNvSpPr>
            <a:spLocks noGrp="1"/>
          </p:cNvSpPr>
          <p:nvPr>
            <p:ph type="title"/>
          </p:nvPr>
        </p:nvSpPr>
        <p:spPr>
          <a:xfrm>
            <a:off x="387926" y="425156"/>
            <a:ext cx="4932216" cy="2769989"/>
          </a:xfrm>
        </p:spPr>
        <p:txBody>
          <a:bodyPr/>
          <a:lstStyle/>
          <a:p>
            <a:r>
              <a:rPr lang="en-US"/>
              <a:t>Colorado’s Warmest Water Year on Record (by a lot)</a:t>
            </a:r>
          </a:p>
        </p:txBody>
      </p:sp>
    </p:spTree>
    <p:extLst>
      <p:ext uri="{BB962C8B-B14F-4D97-AF65-F5344CB8AC3E}">
        <p14:creationId xmlns:p14="http://schemas.microsoft.com/office/powerpoint/2010/main" val="24319799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853F-1E9E-2F24-B660-D3F51FA4EB44}"/>
              </a:ext>
            </a:extLst>
          </p:cNvPr>
          <p:cNvSpPr>
            <a:spLocks noGrp="1"/>
          </p:cNvSpPr>
          <p:nvPr>
            <p:ph type="title"/>
          </p:nvPr>
        </p:nvSpPr>
        <p:spPr>
          <a:xfrm>
            <a:off x="152400" y="1447800"/>
            <a:ext cx="3678098" cy="830997"/>
          </a:xfrm>
        </p:spPr>
        <p:txBody>
          <a:bodyPr/>
          <a:lstStyle/>
          <a:p>
            <a:r>
              <a:rPr lang="en-US"/>
              <a:t>Four different months were record-warm</a:t>
            </a:r>
          </a:p>
        </p:txBody>
      </p:sp>
      <p:pic>
        <p:nvPicPr>
          <p:cNvPr id="4" name="Picture 3">
            <a:extLst>
              <a:ext uri="{FF2B5EF4-FFF2-40B4-BE49-F238E27FC236}">
                <a16:creationId xmlns:a16="http://schemas.microsoft.com/office/drawing/2014/main" id="{DE551E80-8CC8-340E-B76F-41200840F219}"/>
              </a:ext>
            </a:extLst>
          </p:cNvPr>
          <p:cNvPicPr>
            <a:picLocks noChangeAspect="1"/>
          </p:cNvPicPr>
          <p:nvPr/>
        </p:nvPicPr>
        <p:blipFill>
          <a:blip r:embed="rId3"/>
          <a:srcRect t="7081" b="1278"/>
          <a:stretch>
            <a:fillRect/>
          </a:stretch>
        </p:blipFill>
        <p:spPr>
          <a:xfrm>
            <a:off x="3886200" y="12701"/>
            <a:ext cx="4113550" cy="3644900"/>
          </a:xfrm>
          <a:prstGeom prst="rect">
            <a:avLst/>
          </a:prstGeom>
        </p:spPr>
      </p:pic>
      <p:pic>
        <p:nvPicPr>
          <p:cNvPr id="6" name="Picture 5">
            <a:extLst>
              <a:ext uri="{FF2B5EF4-FFF2-40B4-BE49-F238E27FC236}">
                <a16:creationId xmlns:a16="http://schemas.microsoft.com/office/drawing/2014/main" id="{AA69EE68-859D-0E3E-8B65-C48FA277E784}"/>
              </a:ext>
            </a:extLst>
          </p:cNvPr>
          <p:cNvPicPr>
            <a:picLocks noChangeAspect="1"/>
          </p:cNvPicPr>
          <p:nvPr/>
        </p:nvPicPr>
        <p:blipFill>
          <a:blip r:embed="rId4"/>
          <a:srcRect t="7547"/>
          <a:stretch>
            <a:fillRect/>
          </a:stretch>
        </p:blipFill>
        <p:spPr>
          <a:xfrm>
            <a:off x="7944048" y="12700"/>
            <a:ext cx="4176970" cy="3733801"/>
          </a:xfrm>
          <a:prstGeom prst="rect">
            <a:avLst/>
          </a:prstGeom>
        </p:spPr>
      </p:pic>
      <p:pic>
        <p:nvPicPr>
          <p:cNvPr id="7" name="Picture 6">
            <a:extLst>
              <a:ext uri="{FF2B5EF4-FFF2-40B4-BE49-F238E27FC236}">
                <a16:creationId xmlns:a16="http://schemas.microsoft.com/office/drawing/2014/main" id="{9BB403A7-C988-1909-635D-15BFF5E87886}"/>
              </a:ext>
            </a:extLst>
          </p:cNvPr>
          <p:cNvPicPr>
            <a:picLocks noChangeAspect="1"/>
          </p:cNvPicPr>
          <p:nvPr/>
        </p:nvPicPr>
        <p:blipFill>
          <a:blip r:embed="rId5"/>
          <a:srcRect t="7301" b="11546"/>
          <a:stretch>
            <a:fillRect/>
          </a:stretch>
        </p:blipFill>
        <p:spPr>
          <a:xfrm>
            <a:off x="3886200" y="3252097"/>
            <a:ext cx="4113550" cy="3227697"/>
          </a:xfrm>
          <a:prstGeom prst="rect">
            <a:avLst/>
          </a:prstGeom>
        </p:spPr>
      </p:pic>
      <p:pic>
        <p:nvPicPr>
          <p:cNvPr id="8" name="Picture 7">
            <a:extLst>
              <a:ext uri="{FF2B5EF4-FFF2-40B4-BE49-F238E27FC236}">
                <a16:creationId xmlns:a16="http://schemas.microsoft.com/office/drawing/2014/main" id="{725B822E-4A25-1458-8AFD-6856044FF728}"/>
              </a:ext>
            </a:extLst>
          </p:cNvPr>
          <p:cNvPicPr>
            <a:picLocks noChangeAspect="1"/>
          </p:cNvPicPr>
          <p:nvPr/>
        </p:nvPicPr>
        <p:blipFill>
          <a:blip r:embed="rId6"/>
          <a:srcRect t="7037" b="11666"/>
          <a:stretch>
            <a:fillRect/>
          </a:stretch>
        </p:blipFill>
        <p:spPr>
          <a:xfrm>
            <a:off x="7938830" y="3252097"/>
            <a:ext cx="4176970" cy="3283233"/>
          </a:xfrm>
          <a:prstGeom prst="rect">
            <a:avLst/>
          </a:prstGeom>
        </p:spPr>
      </p:pic>
      <p:pic>
        <p:nvPicPr>
          <p:cNvPr id="9" name="Picture 8">
            <a:extLst>
              <a:ext uri="{FF2B5EF4-FFF2-40B4-BE49-F238E27FC236}">
                <a16:creationId xmlns:a16="http://schemas.microsoft.com/office/drawing/2014/main" id="{2B4D5ECD-8D5D-D642-A3AD-016CDC1F204E}"/>
              </a:ext>
            </a:extLst>
          </p:cNvPr>
          <p:cNvPicPr>
            <a:picLocks noChangeAspect="1"/>
          </p:cNvPicPr>
          <p:nvPr/>
        </p:nvPicPr>
        <p:blipFill>
          <a:blip r:embed="rId6"/>
          <a:srcRect t="87573" b="613"/>
          <a:stretch>
            <a:fillRect/>
          </a:stretch>
        </p:blipFill>
        <p:spPr>
          <a:xfrm>
            <a:off x="5105400" y="6172200"/>
            <a:ext cx="5319723" cy="607667"/>
          </a:xfrm>
          <a:prstGeom prst="rect">
            <a:avLst/>
          </a:prstGeom>
        </p:spPr>
      </p:pic>
      <p:sp>
        <p:nvSpPr>
          <p:cNvPr id="3" name="Text Placeholder 2">
            <a:extLst>
              <a:ext uri="{FF2B5EF4-FFF2-40B4-BE49-F238E27FC236}">
                <a16:creationId xmlns:a16="http://schemas.microsoft.com/office/drawing/2014/main" id="{2A4AE752-916B-03AE-2A58-2C9ADE8C33D1}"/>
              </a:ext>
            </a:extLst>
          </p:cNvPr>
          <p:cNvSpPr>
            <a:spLocks noGrp="1"/>
          </p:cNvSpPr>
          <p:nvPr>
            <p:ph type="body" sz="quarter" idx="10"/>
          </p:nvPr>
        </p:nvSpPr>
        <p:spPr>
          <a:xfrm>
            <a:off x="5006207" y="12700"/>
            <a:ext cx="1892862" cy="520700"/>
          </a:xfrm>
          <a:solidFill>
            <a:schemeClr val="bg1"/>
          </a:solidFill>
          <a:ln w="38100">
            <a:solidFill>
              <a:schemeClr val="tx2"/>
            </a:solidFill>
          </a:ln>
        </p:spPr>
        <p:txBody>
          <a:bodyPr/>
          <a:lstStyle/>
          <a:p>
            <a:pPr marL="0" indent="0" algn="ctr">
              <a:buNone/>
            </a:pPr>
            <a:r>
              <a:rPr lang="en-US" sz="2000"/>
              <a:t>Dec: +8.9°F</a:t>
            </a:r>
          </a:p>
        </p:txBody>
      </p:sp>
      <p:sp>
        <p:nvSpPr>
          <p:cNvPr id="13" name="Text Placeholder 2">
            <a:extLst>
              <a:ext uri="{FF2B5EF4-FFF2-40B4-BE49-F238E27FC236}">
                <a16:creationId xmlns:a16="http://schemas.microsoft.com/office/drawing/2014/main" id="{B6082149-BEC8-E662-BD07-7970D9BF93E4}"/>
              </a:ext>
            </a:extLst>
          </p:cNvPr>
          <p:cNvSpPr txBox="1">
            <a:spLocks/>
          </p:cNvSpPr>
          <p:nvPr/>
        </p:nvSpPr>
        <p:spPr>
          <a:xfrm>
            <a:off x="9080884" y="6406"/>
            <a:ext cx="1892862" cy="533288"/>
          </a:xfrm>
          <a:prstGeom prst="rect">
            <a:avLst/>
          </a:prstGeom>
          <a:solidFill>
            <a:schemeClr val="bg1"/>
          </a:solidFill>
          <a:ln w="38100">
            <a:solidFill>
              <a:schemeClr val="tx2"/>
            </a:solidFill>
          </a:ln>
        </p:spPr>
        <p:txBody>
          <a:bodyPr vert="horz"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a:buFont typeface="Arial"/>
              <a:buNone/>
            </a:pPr>
            <a:r>
              <a:rPr lang="en-US" sz="2000"/>
              <a:t>Feb: +7.6°F</a:t>
            </a:r>
          </a:p>
        </p:txBody>
      </p:sp>
      <p:sp>
        <p:nvSpPr>
          <p:cNvPr id="14" name="Text Placeholder 2">
            <a:extLst>
              <a:ext uri="{FF2B5EF4-FFF2-40B4-BE49-F238E27FC236}">
                <a16:creationId xmlns:a16="http://schemas.microsoft.com/office/drawing/2014/main" id="{F225CF3C-19F8-668E-E369-79A2F133E15C}"/>
              </a:ext>
            </a:extLst>
          </p:cNvPr>
          <p:cNvSpPr txBox="1">
            <a:spLocks/>
          </p:cNvSpPr>
          <p:nvPr/>
        </p:nvSpPr>
        <p:spPr>
          <a:xfrm>
            <a:off x="4964834" y="3274350"/>
            <a:ext cx="1892862" cy="533288"/>
          </a:xfrm>
          <a:prstGeom prst="rect">
            <a:avLst/>
          </a:prstGeom>
          <a:solidFill>
            <a:schemeClr val="bg1"/>
          </a:solidFill>
          <a:ln w="38100">
            <a:solidFill>
              <a:schemeClr val="tx2"/>
            </a:solidFill>
          </a:ln>
        </p:spPr>
        <p:txBody>
          <a:bodyPr vert="horz"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a:buFont typeface="Arial"/>
              <a:buNone/>
            </a:pPr>
            <a:r>
              <a:rPr lang="en-US" sz="2000"/>
              <a:t>Mar: +9.8°F</a:t>
            </a:r>
          </a:p>
        </p:txBody>
      </p:sp>
      <p:sp>
        <p:nvSpPr>
          <p:cNvPr id="15" name="Text Placeholder 2">
            <a:extLst>
              <a:ext uri="{FF2B5EF4-FFF2-40B4-BE49-F238E27FC236}">
                <a16:creationId xmlns:a16="http://schemas.microsoft.com/office/drawing/2014/main" id="{B0FDAB3C-4CB6-8711-C35B-22D570A9BF37}"/>
              </a:ext>
            </a:extLst>
          </p:cNvPr>
          <p:cNvSpPr txBox="1">
            <a:spLocks/>
          </p:cNvSpPr>
          <p:nvPr/>
        </p:nvSpPr>
        <p:spPr>
          <a:xfrm>
            <a:off x="9120229" y="3274350"/>
            <a:ext cx="1892862" cy="533288"/>
          </a:xfrm>
          <a:prstGeom prst="rect">
            <a:avLst/>
          </a:prstGeom>
          <a:solidFill>
            <a:schemeClr val="bg1"/>
          </a:solidFill>
          <a:ln w="38100">
            <a:solidFill>
              <a:schemeClr val="tx2"/>
            </a:solidFill>
          </a:ln>
        </p:spPr>
        <p:txBody>
          <a:bodyPr vert="horz"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a:buFont typeface="Arial"/>
              <a:buNone/>
            </a:pPr>
            <a:r>
              <a:rPr lang="en-US" sz="2000"/>
              <a:t>Aug: +4.1°F</a:t>
            </a:r>
          </a:p>
        </p:txBody>
      </p:sp>
      <p:sp>
        <p:nvSpPr>
          <p:cNvPr id="17" name="Text Placeholder 2">
            <a:extLst>
              <a:ext uri="{FF2B5EF4-FFF2-40B4-BE49-F238E27FC236}">
                <a16:creationId xmlns:a16="http://schemas.microsoft.com/office/drawing/2014/main" id="{0DA23120-E9FD-23BD-5F3F-5F3B29B689FF}"/>
              </a:ext>
            </a:extLst>
          </p:cNvPr>
          <p:cNvSpPr txBox="1">
            <a:spLocks/>
          </p:cNvSpPr>
          <p:nvPr/>
        </p:nvSpPr>
        <p:spPr>
          <a:xfrm>
            <a:off x="276949" y="2667000"/>
            <a:ext cx="3429000" cy="2603726"/>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200"/>
              <a:t>March was the most anomalous month relative to 1991-2020 average temperatures (more on this in the notable events section)</a:t>
            </a:r>
          </a:p>
        </p:txBody>
      </p:sp>
    </p:spTree>
    <p:extLst>
      <p:ext uri="{BB962C8B-B14F-4D97-AF65-F5344CB8AC3E}">
        <p14:creationId xmlns:p14="http://schemas.microsoft.com/office/powerpoint/2010/main" val="33164695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4F8A-1FB2-92AA-C742-4C31F8A1E87E}"/>
              </a:ext>
            </a:extLst>
          </p:cNvPr>
          <p:cNvSpPr>
            <a:spLocks noGrp="1"/>
          </p:cNvSpPr>
          <p:nvPr>
            <p:ph type="title"/>
          </p:nvPr>
        </p:nvSpPr>
        <p:spPr>
          <a:xfrm>
            <a:off x="304800" y="42610"/>
            <a:ext cx="11083635" cy="1292662"/>
          </a:xfrm>
        </p:spPr>
        <p:txBody>
          <a:bodyPr/>
          <a:lstStyle/>
          <a:p>
            <a:r>
              <a:rPr lang="en-US" sz="3600"/>
              <a:t>Statewide, for every below-average day in WY 2026, there were ~3.6 above-average days. </a:t>
            </a:r>
          </a:p>
        </p:txBody>
      </p:sp>
      <p:sp>
        <p:nvSpPr>
          <p:cNvPr id="3" name="Text Placeholder 2">
            <a:extLst>
              <a:ext uri="{FF2B5EF4-FFF2-40B4-BE49-F238E27FC236}">
                <a16:creationId xmlns:a16="http://schemas.microsoft.com/office/drawing/2014/main" id="{35529FA3-BBF8-9BB5-6DA7-E704D1B741C6}"/>
              </a:ext>
            </a:extLst>
          </p:cNvPr>
          <p:cNvSpPr>
            <a:spLocks noGrp="1"/>
          </p:cNvSpPr>
          <p:nvPr>
            <p:ph type="body" sz="quarter" idx="10"/>
          </p:nvPr>
        </p:nvSpPr>
        <p:spPr>
          <a:xfrm>
            <a:off x="554181" y="3200400"/>
            <a:ext cx="11083635" cy="3779817"/>
          </a:xfrm>
        </p:spPr>
        <p:txBody>
          <a:bodyPr/>
          <a:lstStyle/>
          <a:p>
            <a:pPr marL="0" indent="0">
              <a:buNone/>
            </a:pPr>
            <a:r>
              <a:rPr lang="en-US"/>
              <a:t>Statewide, we saw the following during WY 2026:</a:t>
            </a:r>
          </a:p>
          <a:p>
            <a:r>
              <a:rPr lang="en-US"/>
              <a:t>286 days were above average (only 79 days were below average).</a:t>
            </a:r>
          </a:p>
          <a:p>
            <a:r>
              <a:rPr lang="en-US"/>
              <a:t>Nearly half the year (165 days) was at least 5°F above average (only 29 days were at least 5°F below average).</a:t>
            </a:r>
          </a:p>
          <a:p>
            <a:r>
              <a:rPr lang="en-US"/>
              <a:t>75 days (~2.5 months) were at least 10°F above average (only 13 days were at least 10°F below average).</a:t>
            </a:r>
          </a:p>
          <a:p>
            <a:endParaRPr lang="en-US"/>
          </a:p>
        </p:txBody>
      </p:sp>
      <p:pic>
        <p:nvPicPr>
          <p:cNvPr id="4" name="Picture 3">
            <a:extLst>
              <a:ext uri="{FF2B5EF4-FFF2-40B4-BE49-F238E27FC236}">
                <a16:creationId xmlns:a16="http://schemas.microsoft.com/office/drawing/2014/main" id="{845AECC2-F6CB-AF1D-642F-E9FA18F9E27E}"/>
              </a:ext>
            </a:extLst>
          </p:cNvPr>
          <p:cNvPicPr>
            <a:picLocks noChangeAspect="1"/>
          </p:cNvPicPr>
          <p:nvPr/>
        </p:nvPicPr>
        <p:blipFill>
          <a:blip r:embed="rId2"/>
          <a:srcRect b="71261"/>
          <a:stretch>
            <a:fillRect/>
          </a:stretch>
        </p:blipFill>
        <p:spPr>
          <a:xfrm>
            <a:off x="76202" y="1447800"/>
            <a:ext cx="12039595" cy="1676400"/>
          </a:xfrm>
          <a:prstGeom prst="rect">
            <a:avLst/>
          </a:prstGeom>
        </p:spPr>
      </p:pic>
    </p:spTree>
    <p:extLst>
      <p:ext uri="{BB962C8B-B14F-4D97-AF65-F5344CB8AC3E}">
        <p14:creationId xmlns:p14="http://schemas.microsoft.com/office/powerpoint/2010/main" val="14367640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53752-6138-7B98-2F86-D331DBC6058C}"/>
              </a:ext>
            </a:extLst>
          </p:cNvPr>
          <p:cNvSpPr>
            <a:spLocks noGrp="1"/>
          </p:cNvSpPr>
          <p:nvPr>
            <p:ph type="title"/>
          </p:nvPr>
        </p:nvSpPr>
        <p:spPr>
          <a:xfrm>
            <a:off x="554182" y="0"/>
            <a:ext cx="11083635" cy="1846659"/>
          </a:xfrm>
        </p:spPr>
        <p:txBody>
          <a:bodyPr/>
          <a:lstStyle/>
          <a:p>
            <a:r>
              <a:rPr lang="en-US" sz="3600"/>
              <a:t>In gridded temperature data, daily warm records outpaced cold records by more than 21 to 1 in Water Year 2026.</a:t>
            </a:r>
          </a:p>
        </p:txBody>
      </p:sp>
      <p:sp>
        <p:nvSpPr>
          <p:cNvPr id="3" name="Text Placeholder 2">
            <a:extLst>
              <a:ext uri="{FF2B5EF4-FFF2-40B4-BE49-F238E27FC236}">
                <a16:creationId xmlns:a16="http://schemas.microsoft.com/office/drawing/2014/main" id="{D9D7FC37-836D-0C8F-04FE-D64EF2B6A8D0}"/>
              </a:ext>
            </a:extLst>
          </p:cNvPr>
          <p:cNvSpPr>
            <a:spLocks noGrp="1"/>
          </p:cNvSpPr>
          <p:nvPr>
            <p:ph type="body" sz="quarter" idx="10"/>
          </p:nvPr>
        </p:nvSpPr>
        <p:spPr>
          <a:xfrm>
            <a:off x="304803" y="1752600"/>
            <a:ext cx="2648124" cy="4599785"/>
          </a:xfrm>
        </p:spPr>
        <p:txBody>
          <a:bodyPr/>
          <a:lstStyle/>
          <a:p>
            <a:pPr marL="0" indent="0">
              <a:buNone/>
            </a:pPr>
            <a:r>
              <a:rPr lang="en-US" sz="2000"/>
              <a:t>There were 21.7 times more daily warm records (both record high temperatures and record warm lows) than cold records (record lows and cool highs) in WY2026, </a:t>
            </a:r>
            <a:r>
              <a:rPr lang="en-US" sz="2000" b="1"/>
              <a:t>the most unbalanced this ratio has ever been.</a:t>
            </a:r>
          </a:p>
        </p:txBody>
      </p:sp>
      <p:pic>
        <p:nvPicPr>
          <p:cNvPr id="5" name="Picture 4">
            <a:extLst>
              <a:ext uri="{FF2B5EF4-FFF2-40B4-BE49-F238E27FC236}">
                <a16:creationId xmlns:a16="http://schemas.microsoft.com/office/drawing/2014/main" id="{45039CAF-7B87-4358-0480-64BD6B089F2F}"/>
              </a:ext>
            </a:extLst>
          </p:cNvPr>
          <p:cNvPicPr>
            <a:picLocks noChangeAspect="1"/>
          </p:cNvPicPr>
          <p:nvPr/>
        </p:nvPicPr>
        <p:blipFill>
          <a:blip r:embed="rId3"/>
          <a:stretch>
            <a:fillRect/>
          </a:stretch>
        </p:blipFill>
        <p:spPr>
          <a:xfrm>
            <a:off x="2952927" y="1846659"/>
            <a:ext cx="9239073" cy="4770642"/>
          </a:xfrm>
          <a:prstGeom prst="rect">
            <a:avLst/>
          </a:prstGeom>
        </p:spPr>
      </p:pic>
    </p:spTree>
    <p:extLst>
      <p:ext uri="{BB962C8B-B14F-4D97-AF65-F5344CB8AC3E}">
        <p14:creationId xmlns:p14="http://schemas.microsoft.com/office/powerpoint/2010/main" val="29113922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D94F4-B4C1-449A-150D-002692031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F19E5-0DC3-6D36-A4D9-EA4C5052673A}"/>
              </a:ext>
            </a:extLst>
          </p:cNvPr>
          <p:cNvSpPr>
            <a:spLocks noGrp="1"/>
          </p:cNvSpPr>
          <p:nvPr>
            <p:ph type="title"/>
          </p:nvPr>
        </p:nvSpPr>
        <p:spPr>
          <a:xfrm>
            <a:off x="299359" y="-48028"/>
            <a:ext cx="11083635" cy="830997"/>
          </a:xfrm>
        </p:spPr>
        <p:txBody>
          <a:bodyPr/>
          <a:lstStyle/>
          <a:p>
            <a:r>
              <a:rPr lang="en-US" sz="4000"/>
              <a:t>Daily Station Records</a:t>
            </a:r>
          </a:p>
        </p:txBody>
      </p:sp>
      <p:sp>
        <p:nvSpPr>
          <p:cNvPr id="3" name="Text Placeholder 2">
            <a:extLst>
              <a:ext uri="{FF2B5EF4-FFF2-40B4-BE49-F238E27FC236}">
                <a16:creationId xmlns:a16="http://schemas.microsoft.com/office/drawing/2014/main" id="{BE7B3005-B66B-F779-103E-EF186170EF7E}"/>
              </a:ext>
            </a:extLst>
          </p:cNvPr>
          <p:cNvSpPr>
            <a:spLocks noGrp="1"/>
          </p:cNvSpPr>
          <p:nvPr>
            <p:ph type="body" sz="quarter" idx="10"/>
          </p:nvPr>
        </p:nvSpPr>
        <p:spPr/>
        <p:txBody>
          <a:bodyPr/>
          <a:lstStyle/>
          <a:p>
            <a:endParaRPr lang="en-US"/>
          </a:p>
        </p:txBody>
      </p:sp>
      <p:graphicFrame>
        <p:nvGraphicFramePr>
          <p:cNvPr id="4" name="Table 3">
            <a:extLst>
              <a:ext uri="{FF2B5EF4-FFF2-40B4-BE49-F238E27FC236}">
                <a16:creationId xmlns:a16="http://schemas.microsoft.com/office/drawing/2014/main" id="{72CBA2C3-1182-FC13-4785-921A30F34529}"/>
              </a:ext>
            </a:extLst>
          </p:cNvPr>
          <p:cNvGraphicFramePr>
            <a:graphicFrameLocks noGrp="1"/>
          </p:cNvGraphicFramePr>
          <p:nvPr>
            <p:extLst>
              <p:ext uri="{D42A27DB-BD31-4B8C-83A1-F6EECF244321}">
                <p14:modId xmlns:p14="http://schemas.microsoft.com/office/powerpoint/2010/main" val="1285441504"/>
              </p:ext>
            </p:extLst>
          </p:nvPr>
        </p:nvGraphicFramePr>
        <p:xfrm>
          <a:off x="266702" y="881864"/>
          <a:ext cx="11658595" cy="5518936"/>
        </p:xfrm>
        <a:graphic>
          <a:graphicData uri="http://schemas.openxmlformats.org/drawingml/2006/table">
            <a:tbl>
              <a:tblPr firstRow="1" bandRow="1">
                <a:solidFill>
                  <a:srgbClr val="1A1918"/>
                </a:solidFill>
                <a:tableStyleId>{5C22544A-7EE6-4342-B048-85BDC9FD1C3A}</a:tableStyleId>
              </a:tblPr>
              <a:tblGrid>
                <a:gridCol w="896815">
                  <a:extLst>
                    <a:ext uri="{9D8B030D-6E8A-4147-A177-3AD203B41FA5}">
                      <a16:colId xmlns:a16="http://schemas.microsoft.com/office/drawing/2014/main" val="3728182987"/>
                    </a:ext>
                  </a:extLst>
                </a:gridCol>
                <a:gridCol w="896815">
                  <a:extLst>
                    <a:ext uri="{9D8B030D-6E8A-4147-A177-3AD203B41FA5}">
                      <a16:colId xmlns:a16="http://schemas.microsoft.com/office/drawing/2014/main" val="3879586176"/>
                    </a:ext>
                  </a:extLst>
                </a:gridCol>
                <a:gridCol w="896815">
                  <a:extLst>
                    <a:ext uri="{9D8B030D-6E8A-4147-A177-3AD203B41FA5}">
                      <a16:colId xmlns:a16="http://schemas.microsoft.com/office/drawing/2014/main" val="3439445877"/>
                    </a:ext>
                  </a:extLst>
                </a:gridCol>
                <a:gridCol w="896815">
                  <a:extLst>
                    <a:ext uri="{9D8B030D-6E8A-4147-A177-3AD203B41FA5}">
                      <a16:colId xmlns:a16="http://schemas.microsoft.com/office/drawing/2014/main" val="2312604100"/>
                    </a:ext>
                  </a:extLst>
                </a:gridCol>
                <a:gridCol w="896815">
                  <a:extLst>
                    <a:ext uri="{9D8B030D-6E8A-4147-A177-3AD203B41FA5}">
                      <a16:colId xmlns:a16="http://schemas.microsoft.com/office/drawing/2014/main" val="1388376731"/>
                    </a:ext>
                  </a:extLst>
                </a:gridCol>
                <a:gridCol w="896815">
                  <a:extLst>
                    <a:ext uri="{9D8B030D-6E8A-4147-A177-3AD203B41FA5}">
                      <a16:colId xmlns:a16="http://schemas.microsoft.com/office/drawing/2014/main" val="4243782566"/>
                    </a:ext>
                  </a:extLst>
                </a:gridCol>
                <a:gridCol w="896815">
                  <a:extLst>
                    <a:ext uri="{9D8B030D-6E8A-4147-A177-3AD203B41FA5}">
                      <a16:colId xmlns:a16="http://schemas.microsoft.com/office/drawing/2014/main" val="1468715608"/>
                    </a:ext>
                  </a:extLst>
                </a:gridCol>
                <a:gridCol w="896815">
                  <a:extLst>
                    <a:ext uri="{9D8B030D-6E8A-4147-A177-3AD203B41FA5}">
                      <a16:colId xmlns:a16="http://schemas.microsoft.com/office/drawing/2014/main" val="3111960363"/>
                    </a:ext>
                  </a:extLst>
                </a:gridCol>
                <a:gridCol w="896815">
                  <a:extLst>
                    <a:ext uri="{9D8B030D-6E8A-4147-A177-3AD203B41FA5}">
                      <a16:colId xmlns:a16="http://schemas.microsoft.com/office/drawing/2014/main" val="30910569"/>
                    </a:ext>
                  </a:extLst>
                </a:gridCol>
                <a:gridCol w="896815">
                  <a:extLst>
                    <a:ext uri="{9D8B030D-6E8A-4147-A177-3AD203B41FA5}">
                      <a16:colId xmlns:a16="http://schemas.microsoft.com/office/drawing/2014/main" val="3060697038"/>
                    </a:ext>
                  </a:extLst>
                </a:gridCol>
                <a:gridCol w="896815">
                  <a:extLst>
                    <a:ext uri="{9D8B030D-6E8A-4147-A177-3AD203B41FA5}">
                      <a16:colId xmlns:a16="http://schemas.microsoft.com/office/drawing/2014/main" val="842172844"/>
                    </a:ext>
                  </a:extLst>
                </a:gridCol>
                <a:gridCol w="896815">
                  <a:extLst>
                    <a:ext uri="{9D8B030D-6E8A-4147-A177-3AD203B41FA5}">
                      <a16:colId xmlns:a16="http://schemas.microsoft.com/office/drawing/2014/main" val="1026125619"/>
                    </a:ext>
                  </a:extLst>
                </a:gridCol>
                <a:gridCol w="896815">
                  <a:extLst>
                    <a:ext uri="{9D8B030D-6E8A-4147-A177-3AD203B41FA5}">
                      <a16:colId xmlns:a16="http://schemas.microsoft.com/office/drawing/2014/main" val="514448026"/>
                    </a:ext>
                  </a:extLst>
                </a:gridCol>
              </a:tblGrid>
              <a:tr h="321231">
                <a:tc>
                  <a:txBody>
                    <a:bodyPr/>
                    <a:lstStyle/>
                    <a:p>
                      <a:endParaRPr lang="en-US" sz="1600"/>
                    </a:p>
                  </a:txBody>
                  <a:tcPr>
                    <a:solidFill>
                      <a:schemeClr val="bg1"/>
                    </a:solidFill>
                  </a:tcPr>
                </a:tc>
                <a:tc gridSpan="2">
                  <a:txBody>
                    <a:bodyPr/>
                    <a:lstStyle/>
                    <a:p>
                      <a:r>
                        <a:rPr lang="en-US" sz="1600"/>
                        <a:t>Max (</a:t>
                      </a:r>
                      <a:r>
                        <a:rPr lang="en-US" sz="1600" err="1"/>
                        <a:t>Tmax</a:t>
                      </a:r>
                      <a:r>
                        <a:rPr lang="en-US" sz="1600"/>
                        <a:t>)</a:t>
                      </a:r>
                    </a:p>
                  </a:txBody>
                  <a:tcPr>
                    <a:solidFill>
                      <a:schemeClr val="accent3">
                        <a:lumMod val="75000"/>
                      </a:schemeClr>
                    </a:solidFill>
                  </a:tcPr>
                </a:tc>
                <a:tc hMerge="1">
                  <a:txBody>
                    <a:bodyPr/>
                    <a:lstStyle/>
                    <a:p>
                      <a:endParaRPr lang="en-US" sz="1600"/>
                    </a:p>
                  </a:txBody>
                  <a:tcPr/>
                </a:tc>
                <a:tc gridSpan="2">
                  <a:txBody>
                    <a:bodyPr/>
                    <a:lstStyle/>
                    <a:p>
                      <a:r>
                        <a:rPr lang="en-US" sz="1600"/>
                        <a:t>Min (</a:t>
                      </a:r>
                      <a:r>
                        <a:rPr lang="en-US" sz="1600" err="1"/>
                        <a:t>Tmax</a:t>
                      </a:r>
                      <a:r>
                        <a:rPr lang="en-US" sz="1600"/>
                        <a:t>)</a:t>
                      </a:r>
                    </a:p>
                  </a:txBody>
                  <a:tcPr>
                    <a:solidFill>
                      <a:schemeClr val="accent5">
                        <a:lumMod val="75000"/>
                      </a:schemeClr>
                    </a:solidFill>
                  </a:tcPr>
                </a:tc>
                <a:tc hMerge="1">
                  <a:txBody>
                    <a:bodyPr/>
                    <a:lstStyle/>
                    <a:p>
                      <a:endParaRPr lang="en-US" sz="1600"/>
                    </a:p>
                  </a:txBody>
                  <a:tcPr/>
                </a:tc>
                <a:tc gridSpan="2">
                  <a:txBody>
                    <a:bodyPr/>
                    <a:lstStyle/>
                    <a:p>
                      <a:r>
                        <a:rPr lang="en-US" sz="1600"/>
                        <a:t>Max (</a:t>
                      </a:r>
                      <a:r>
                        <a:rPr lang="en-US" sz="1600" err="1"/>
                        <a:t>Tmin</a:t>
                      </a:r>
                      <a:r>
                        <a:rPr lang="en-US" sz="1600"/>
                        <a:t>)</a:t>
                      </a:r>
                    </a:p>
                  </a:txBody>
                  <a:tcPr>
                    <a:solidFill>
                      <a:schemeClr val="accent3">
                        <a:lumMod val="75000"/>
                      </a:schemeClr>
                    </a:solidFill>
                  </a:tcPr>
                </a:tc>
                <a:tc hMerge="1">
                  <a:txBody>
                    <a:bodyPr/>
                    <a:lstStyle/>
                    <a:p>
                      <a:endParaRPr lang="en-US" sz="1600"/>
                    </a:p>
                  </a:txBody>
                  <a:tcPr/>
                </a:tc>
                <a:tc gridSpan="2">
                  <a:txBody>
                    <a:bodyPr/>
                    <a:lstStyle/>
                    <a:p>
                      <a:r>
                        <a:rPr lang="en-US" sz="1600"/>
                        <a:t>Min (</a:t>
                      </a:r>
                      <a:r>
                        <a:rPr lang="en-US" sz="1600" err="1"/>
                        <a:t>Tmin</a:t>
                      </a:r>
                      <a:r>
                        <a:rPr lang="en-US" sz="1600"/>
                        <a:t>)</a:t>
                      </a:r>
                    </a:p>
                  </a:txBody>
                  <a:tcPr>
                    <a:solidFill>
                      <a:schemeClr val="accent5">
                        <a:lumMod val="75000"/>
                      </a:schemeClr>
                    </a:solidFill>
                  </a:tcPr>
                </a:tc>
                <a:tc hMerge="1">
                  <a:txBody>
                    <a:bodyPr/>
                    <a:lstStyle/>
                    <a:p>
                      <a:endParaRPr lang="en-US" sz="1600"/>
                    </a:p>
                  </a:txBody>
                  <a:tcPr/>
                </a:tc>
                <a:tc gridSpan="2">
                  <a:txBody>
                    <a:bodyPr/>
                    <a:lstStyle/>
                    <a:p>
                      <a:r>
                        <a:rPr lang="en-US" sz="1600"/>
                        <a:t>Precipitation</a:t>
                      </a:r>
                    </a:p>
                  </a:txBody>
                  <a:tcPr>
                    <a:solidFill>
                      <a:schemeClr val="tx2">
                        <a:lumMod val="75000"/>
                      </a:schemeClr>
                    </a:solidFill>
                  </a:tcPr>
                </a:tc>
                <a:tc hMerge="1">
                  <a:txBody>
                    <a:bodyPr/>
                    <a:lstStyle/>
                    <a:p>
                      <a:endParaRPr lang="en-US" sz="1600"/>
                    </a:p>
                  </a:txBody>
                  <a:tcPr/>
                </a:tc>
                <a:tc gridSpan="2">
                  <a:txBody>
                    <a:bodyPr/>
                    <a:lstStyle/>
                    <a:p>
                      <a:r>
                        <a:rPr lang="en-US" sz="1600"/>
                        <a:t>Snowfall</a:t>
                      </a:r>
                    </a:p>
                  </a:txBody>
                  <a:tcPr>
                    <a:solidFill>
                      <a:schemeClr val="bg1">
                        <a:lumMod val="50000"/>
                      </a:schemeClr>
                    </a:solidFill>
                  </a:tcPr>
                </a:tc>
                <a:tc hMerge="1">
                  <a:txBody>
                    <a:bodyPr/>
                    <a:lstStyle/>
                    <a:p>
                      <a:endParaRPr lang="en-US" sz="1600"/>
                    </a:p>
                  </a:txBody>
                  <a:tcPr/>
                </a:tc>
                <a:extLst>
                  <a:ext uri="{0D108BD9-81ED-4DB2-BD59-A6C34878D82A}">
                    <a16:rowId xmlns:a16="http://schemas.microsoft.com/office/drawing/2014/main" val="1489939931"/>
                  </a:ext>
                </a:extLst>
              </a:tr>
              <a:tr h="321231">
                <a:tc>
                  <a:txBody>
                    <a:bodyPr/>
                    <a:lstStyle/>
                    <a:p>
                      <a:endParaRPr lang="en-US" sz="1600">
                        <a:solidFill>
                          <a:srgbClr val="1A1918"/>
                        </a:solidFill>
                      </a:endParaRPr>
                    </a:p>
                  </a:txBody>
                  <a:tcPr>
                    <a:solidFill>
                      <a:schemeClr val="bg1"/>
                    </a:solidFill>
                  </a:tcPr>
                </a:tc>
                <a:tc>
                  <a:txBody>
                    <a:bodyPr/>
                    <a:lstStyle/>
                    <a:p>
                      <a:r>
                        <a:rPr lang="en-US" sz="1600" b="1">
                          <a:solidFill>
                            <a:schemeClr val="bg1"/>
                          </a:solidFill>
                        </a:rPr>
                        <a:t>Tied</a:t>
                      </a:r>
                    </a:p>
                  </a:txBody>
                  <a:tcPr>
                    <a:solidFill>
                      <a:schemeClr val="accent3">
                        <a:lumMod val="75000"/>
                      </a:schemeClr>
                    </a:solidFill>
                  </a:tcPr>
                </a:tc>
                <a:tc>
                  <a:txBody>
                    <a:bodyPr/>
                    <a:lstStyle/>
                    <a:p>
                      <a:r>
                        <a:rPr lang="en-US" sz="1600" b="1">
                          <a:solidFill>
                            <a:schemeClr val="bg1"/>
                          </a:solidFill>
                        </a:rPr>
                        <a:t>Broken</a:t>
                      </a:r>
                    </a:p>
                  </a:txBody>
                  <a:tcPr>
                    <a:solidFill>
                      <a:schemeClr val="accent3">
                        <a:lumMod val="75000"/>
                      </a:schemeClr>
                    </a:solidFill>
                  </a:tcPr>
                </a:tc>
                <a:tc>
                  <a:txBody>
                    <a:bodyPr/>
                    <a:lstStyle/>
                    <a:p>
                      <a:r>
                        <a:rPr lang="en-US" sz="1600" b="1">
                          <a:solidFill>
                            <a:schemeClr val="bg1"/>
                          </a:solidFill>
                        </a:rPr>
                        <a:t>Tied</a:t>
                      </a:r>
                    </a:p>
                  </a:txBody>
                  <a:tcPr>
                    <a:solidFill>
                      <a:schemeClr val="accent5">
                        <a:lumMod val="75000"/>
                      </a:schemeClr>
                    </a:solidFill>
                  </a:tcPr>
                </a:tc>
                <a:tc>
                  <a:txBody>
                    <a:bodyPr/>
                    <a:lstStyle/>
                    <a:p>
                      <a:r>
                        <a:rPr lang="en-US" sz="1600" b="1">
                          <a:solidFill>
                            <a:schemeClr val="bg1"/>
                          </a:solidFill>
                        </a:rPr>
                        <a:t>Broken</a:t>
                      </a:r>
                    </a:p>
                  </a:txBody>
                  <a:tcPr>
                    <a:solidFill>
                      <a:schemeClr val="accent5">
                        <a:lumMod val="75000"/>
                      </a:schemeClr>
                    </a:solidFill>
                  </a:tcPr>
                </a:tc>
                <a:tc>
                  <a:txBody>
                    <a:bodyPr/>
                    <a:lstStyle/>
                    <a:p>
                      <a:r>
                        <a:rPr lang="en-US" sz="1600" b="1">
                          <a:solidFill>
                            <a:schemeClr val="bg1"/>
                          </a:solidFill>
                        </a:rPr>
                        <a:t>Tied</a:t>
                      </a:r>
                    </a:p>
                  </a:txBody>
                  <a:tcPr>
                    <a:solidFill>
                      <a:schemeClr val="accent3">
                        <a:lumMod val="75000"/>
                      </a:schemeClr>
                    </a:solidFill>
                  </a:tcPr>
                </a:tc>
                <a:tc>
                  <a:txBody>
                    <a:bodyPr/>
                    <a:lstStyle/>
                    <a:p>
                      <a:r>
                        <a:rPr lang="en-US" sz="1600" b="1">
                          <a:solidFill>
                            <a:schemeClr val="bg1"/>
                          </a:solidFill>
                        </a:rPr>
                        <a:t>Broken</a:t>
                      </a:r>
                    </a:p>
                  </a:txBody>
                  <a:tcPr>
                    <a:solidFill>
                      <a:schemeClr val="accent3">
                        <a:lumMod val="75000"/>
                      </a:schemeClr>
                    </a:solidFill>
                  </a:tcPr>
                </a:tc>
                <a:tc>
                  <a:txBody>
                    <a:bodyPr/>
                    <a:lstStyle/>
                    <a:p>
                      <a:r>
                        <a:rPr lang="en-US" sz="1600" b="1">
                          <a:solidFill>
                            <a:schemeClr val="bg1"/>
                          </a:solidFill>
                        </a:rPr>
                        <a:t>Tied</a:t>
                      </a:r>
                    </a:p>
                  </a:txBody>
                  <a:tcPr>
                    <a:solidFill>
                      <a:schemeClr val="accent5">
                        <a:lumMod val="75000"/>
                      </a:schemeClr>
                    </a:solidFill>
                  </a:tcPr>
                </a:tc>
                <a:tc>
                  <a:txBody>
                    <a:bodyPr/>
                    <a:lstStyle/>
                    <a:p>
                      <a:r>
                        <a:rPr lang="en-US" sz="1600" b="1">
                          <a:solidFill>
                            <a:schemeClr val="bg1"/>
                          </a:solidFill>
                        </a:rPr>
                        <a:t>Broken</a:t>
                      </a:r>
                    </a:p>
                  </a:txBody>
                  <a:tcPr>
                    <a:solidFill>
                      <a:schemeClr val="accent5">
                        <a:lumMod val="75000"/>
                      </a:schemeClr>
                    </a:solidFill>
                  </a:tcPr>
                </a:tc>
                <a:tc>
                  <a:txBody>
                    <a:bodyPr/>
                    <a:lstStyle/>
                    <a:p>
                      <a:r>
                        <a:rPr lang="en-US" sz="1600" b="1">
                          <a:solidFill>
                            <a:schemeClr val="bg1"/>
                          </a:solidFill>
                        </a:rPr>
                        <a:t>Tied</a:t>
                      </a:r>
                    </a:p>
                  </a:txBody>
                  <a:tcPr>
                    <a:solidFill>
                      <a:schemeClr val="tx2">
                        <a:lumMod val="75000"/>
                      </a:schemeClr>
                    </a:solidFill>
                  </a:tcPr>
                </a:tc>
                <a:tc>
                  <a:txBody>
                    <a:bodyPr/>
                    <a:lstStyle/>
                    <a:p>
                      <a:r>
                        <a:rPr lang="en-US" sz="1600" b="1">
                          <a:solidFill>
                            <a:schemeClr val="bg1"/>
                          </a:solidFill>
                        </a:rPr>
                        <a:t>Broken</a:t>
                      </a:r>
                    </a:p>
                  </a:txBody>
                  <a:tcPr>
                    <a:solidFill>
                      <a:schemeClr val="tx2">
                        <a:lumMod val="75000"/>
                      </a:schemeClr>
                    </a:solidFill>
                  </a:tcPr>
                </a:tc>
                <a:tc>
                  <a:txBody>
                    <a:bodyPr/>
                    <a:lstStyle/>
                    <a:p>
                      <a:r>
                        <a:rPr lang="en-US" sz="1600" b="1">
                          <a:solidFill>
                            <a:schemeClr val="bg1"/>
                          </a:solidFill>
                        </a:rPr>
                        <a:t>Tied</a:t>
                      </a:r>
                    </a:p>
                  </a:txBody>
                  <a:tcPr>
                    <a:solidFill>
                      <a:schemeClr val="bg1">
                        <a:lumMod val="50000"/>
                      </a:schemeClr>
                    </a:solidFill>
                  </a:tcPr>
                </a:tc>
                <a:tc>
                  <a:txBody>
                    <a:bodyPr/>
                    <a:lstStyle/>
                    <a:p>
                      <a:r>
                        <a:rPr lang="en-US" sz="1600" b="1">
                          <a:solidFill>
                            <a:schemeClr val="bg1"/>
                          </a:solidFill>
                        </a:rPr>
                        <a:t>Broken</a:t>
                      </a:r>
                    </a:p>
                  </a:txBody>
                  <a:tcPr>
                    <a:solidFill>
                      <a:schemeClr val="bg1">
                        <a:lumMod val="50000"/>
                      </a:schemeClr>
                    </a:solidFill>
                  </a:tcPr>
                </a:tc>
                <a:extLst>
                  <a:ext uri="{0D108BD9-81ED-4DB2-BD59-A6C34878D82A}">
                    <a16:rowId xmlns:a16="http://schemas.microsoft.com/office/drawing/2014/main" val="842224260"/>
                  </a:ext>
                </a:extLst>
              </a:tr>
              <a:tr h="372952">
                <a:tc>
                  <a:txBody>
                    <a:bodyPr/>
                    <a:lstStyle/>
                    <a:p>
                      <a:r>
                        <a:rPr lang="en-US" sz="1600">
                          <a:solidFill>
                            <a:srgbClr val="1A1918"/>
                          </a:solidFill>
                        </a:rPr>
                        <a:t>Oct</a:t>
                      </a:r>
                    </a:p>
                  </a:txBody>
                  <a:tcPr>
                    <a:solidFill>
                      <a:schemeClr val="bg1">
                        <a:lumMod val="85000"/>
                      </a:schemeClr>
                    </a:solidFill>
                  </a:tcPr>
                </a:tc>
                <a:tc>
                  <a:txBody>
                    <a:bodyPr/>
                    <a:lstStyle/>
                    <a:p>
                      <a:r>
                        <a:rPr lang="en-US" sz="1600">
                          <a:solidFill>
                            <a:srgbClr val="1A1918"/>
                          </a:solidFill>
                        </a:rPr>
                        <a:t>25</a:t>
                      </a:r>
                    </a:p>
                  </a:txBody>
                  <a:tcPr>
                    <a:solidFill>
                      <a:schemeClr val="accent3">
                        <a:lumMod val="60000"/>
                        <a:lumOff val="40000"/>
                      </a:schemeClr>
                    </a:solidFill>
                  </a:tcPr>
                </a:tc>
                <a:tc>
                  <a:txBody>
                    <a:bodyPr/>
                    <a:lstStyle/>
                    <a:p>
                      <a:r>
                        <a:rPr lang="en-US" sz="1600">
                          <a:solidFill>
                            <a:srgbClr val="1A1918"/>
                          </a:solidFill>
                        </a:rPr>
                        <a:t>30</a:t>
                      </a:r>
                    </a:p>
                  </a:txBody>
                  <a:tcPr>
                    <a:solidFill>
                      <a:schemeClr val="accent3">
                        <a:lumMod val="60000"/>
                        <a:lumOff val="40000"/>
                      </a:schemeClr>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1</a:t>
                      </a:r>
                    </a:p>
                  </a:txBody>
                  <a:tcPr>
                    <a:solidFill>
                      <a:srgbClr val="9FCED1"/>
                    </a:solidFill>
                  </a:tcPr>
                </a:tc>
                <a:tc>
                  <a:txBody>
                    <a:bodyPr/>
                    <a:lstStyle/>
                    <a:p>
                      <a:r>
                        <a:rPr lang="en-US" sz="1600">
                          <a:solidFill>
                            <a:srgbClr val="1A1918"/>
                          </a:solidFill>
                        </a:rPr>
                        <a:t>66</a:t>
                      </a:r>
                    </a:p>
                  </a:txBody>
                  <a:tcPr>
                    <a:solidFill>
                      <a:schemeClr val="accent3">
                        <a:lumMod val="60000"/>
                        <a:lumOff val="40000"/>
                      </a:schemeClr>
                    </a:solidFill>
                  </a:tcPr>
                </a:tc>
                <a:tc>
                  <a:txBody>
                    <a:bodyPr/>
                    <a:lstStyle/>
                    <a:p>
                      <a:r>
                        <a:rPr lang="en-US" sz="1600">
                          <a:solidFill>
                            <a:srgbClr val="1A1918"/>
                          </a:solidFill>
                        </a:rPr>
                        <a:t>402</a:t>
                      </a:r>
                    </a:p>
                  </a:txBody>
                  <a:tcPr>
                    <a:solidFill>
                      <a:schemeClr val="accent3">
                        <a:lumMod val="60000"/>
                        <a:lumOff val="40000"/>
                      </a:schemeClr>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1</a:t>
                      </a:r>
                    </a:p>
                  </a:txBody>
                  <a:tcPr>
                    <a:solidFill>
                      <a:srgbClr val="9FCED1"/>
                    </a:solidFill>
                  </a:tcPr>
                </a:tc>
                <a:tc>
                  <a:txBody>
                    <a:bodyPr/>
                    <a:lstStyle/>
                    <a:p>
                      <a:r>
                        <a:rPr lang="en-US" sz="1600">
                          <a:solidFill>
                            <a:srgbClr val="1A1918"/>
                          </a:solidFill>
                        </a:rPr>
                        <a:t>20</a:t>
                      </a:r>
                    </a:p>
                  </a:txBody>
                  <a:tcPr>
                    <a:solidFill>
                      <a:srgbClr val="80AB74"/>
                    </a:solidFill>
                  </a:tcPr>
                </a:tc>
                <a:tc>
                  <a:txBody>
                    <a:bodyPr/>
                    <a:lstStyle/>
                    <a:p>
                      <a:r>
                        <a:rPr lang="en-US" sz="1600">
                          <a:solidFill>
                            <a:srgbClr val="1A1918"/>
                          </a:solidFill>
                        </a:rPr>
                        <a:t>120</a:t>
                      </a:r>
                    </a:p>
                  </a:txBody>
                  <a:tcPr>
                    <a:solidFill>
                      <a:srgbClr val="80AB74"/>
                    </a:solidFill>
                  </a:tcPr>
                </a:tc>
                <a:tc>
                  <a:txBody>
                    <a:bodyPr/>
                    <a:lstStyle/>
                    <a:p>
                      <a:r>
                        <a:rPr lang="en-US" sz="1600">
                          <a:solidFill>
                            <a:srgbClr val="1A1918"/>
                          </a:solidFill>
                        </a:rPr>
                        <a:t>0</a:t>
                      </a:r>
                    </a:p>
                  </a:txBody>
                  <a:tcPr>
                    <a:solidFill>
                      <a:schemeClr val="tx1">
                        <a:lumMod val="75000"/>
                      </a:schemeClr>
                    </a:solidFill>
                  </a:tcPr>
                </a:tc>
                <a:tc>
                  <a:txBody>
                    <a:bodyPr/>
                    <a:lstStyle/>
                    <a:p>
                      <a:r>
                        <a:rPr lang="en-US" sz="1600">
                          <a:solidFill>
                            <a:srgbClr val="1A1918"/>
                          </a:solidFill>
                        </a:rPr>
                        <a:t>0</a:t>
                      </a:r>
                    </a:p>
                  </a:txBody>
                  <a:tcPr>
                    <a:solidFill>
                      <a:schemeClr val="tx1">
                        <a:lumMod val="75000"/>
                      </a:schemeClr>
                    </a:solidFill>
                  </a:tcPr>
                </a:tc>
                <a:extLst>
                  <a:ext uri="{0D108BD9-81ED-4DB2-BD59-A6C34878D82A}">
                    <a16:rowId xmlns:a16="http://schemas.microsoft.com/office/drawing/2014/main" val="3450225317"/>
                  </a:ext>
                </a:extLst>
              </a:tr>
              <a:tr h="372952">
                <a:tc>
                  <a:txBody>
                    <a:bodyPr/>
                    <a:lstStyle/>
                    <a:p>
                      <a:r>
                        <a:rPr lang="en-US" sz="1600">
                          <a:solidFill>
                            <a:srgbClr val="1A1918"/>
                          </a:solidFill>
                        </a:rPr>
                        <a:t>Nov</a:t>
                      </a:r>
                    </a:p>
                  </a:txBody>
                  <a:tcPr>
                    <a:solidFill>
                      <a:schemeClr val="bg1">
                        <a:lumMod val="85000"/>
                      </a:schemeClr>
                    </a:solidFill>
                  </a:tcPr>
                </a:tc>
                <a:tc>
                  <a:txBody>
                    <a:bodyPr/>
                    <a:lstStyle/>
                    <a:p>
                      <a:r>
                        <a:rPr lang="en-US" sz="1600">
                          <a:solidFill>
                            <a:srgbClr val="1A1918"/>
                          </a:solidFill>
                        </a:rPr>
                        <a:t>67</a:t>
                      </a:r>
                    </a:p>
                  </a:txBody>
                  <a:tcPr>
                    <a:solidFill>
                      <a:schemeClr val="accent3">
                        <a:lumMod val="60000"/>
                        <a:lumOff val="40000"/>
                      </a:schemeClr>
                    </a:solidFill>
                  </a:tcPr>
                </a:tc>
                <a:tc>
                  <a:txBody>
                    <a:bodyPr/>
                    <a:lstStyle/>
                    <a:p>
                      <a:r>
                        <a:rPr lang="en-US" sz="1600">
                          <a:solidFill>
                            <a:srgbClr val="1A1918"/>
                          </a:solidFill>
                        </a:rPr>
                        <a:t>196</a:t>
                      </a:r>
                    </a:p>
                  </a:txBody>
                  <a:tcPr>
                    <a:solidFill>
                      <a:schemeClr val="accent3">
                        <a:lumMod val="60000"/>
                        <a:lumOff val="40000"/>
                      </a:schemeClr>
                    </a:solidFill>
                  </a:tcPr>
                </a:tc>
                <a:tc>
                  <a:txBody>
                    <a:bodyPr/>
                    <a:lstStyle/>
                    <a:p>
                      <a:r>
                        <a:rPr lang="en-US" sz="1600">
                          <a:solidFill>
                            <a:srgbClr val="1A1918"/>
                          </a:solidFill>
                        </a:rPr>
                        <a:t>1</a:t>
                      </a:r>
                    </a:p>
                  </a:txBody>
                  <a:tcPr>
                    <a:solidFill>
                      <a:srgbClr val="9FCED1"/>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79</a:t>
                      </a:r>
                    </a:p>
                  </a:txBody>
                  <a:tcPr>
                    <a:solidFill>
                      <a:schemeClr val="accent3">
                        <a:lumMod val="60000"/>
                        <a:lumOff val="40000"/>
                      </a:schemeClr>
                    </a:solidFill>
                  </a:tcPr>
                </a:tc>
                <a:tc>
                  <a:txBody>
                    <a:bodyPr/>
                    <a:lstStyle/>
                    <a:p>
                      <a:r>
                        <a:rPr lang="en-US" sz="1600">
                          <a:solidFill>
                            <a:srgbClr val="1A1918"/>
                          </a:solidFill>
                        </a:rPr>
                        <a:t>249</a:t>
                      </a:r>
                    </a:p>
                  </a:txBody>
                  <a:tcPr>
                    <a:solidFill>
                      <a:schemeClr val="accent3">
                        <a:lumMod val="60000"/>
                        <a:lumOff val="40000"/>
                      </a:schemeClr>
                    </a:solidFill>
                  </a:tcPr>
                </a:tc>
                <a:tc>
                  <a:txBody>
                    <a:bodyPr/>
                    <a:lstStyle/>
                    <a:p>
                      <a:r>
                        <a:rPr lang="en-US" sz="1600">
                          <a:solidFill>
                            <a:srgbClr val="1A1918"/>
                          </a:solidFill>
                        </a:rPr>
                        <a:t>1</a:t>
                      </a:r>
                    </a:p>
                  </a:txBody>
                  <a:tcPr>
                    <a:solidFill>
                      <a:srgbClr val="9FCED1"/>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8</a:t>
                      </a:r>
                    </a:p>
                  </a:txBody>
                  <a:tcPr>
                    <a:solidFill>
                      <a:srgbClr val="80AB74"/>
                    </a:solidFill>
                  </a:tcPr>
                </a:tc>
                <a:tc>
                  <a:txBody>
                    <a:bodyPr/>
                    <a:lstStyle/>
                    <a:p>
                      <a:r>
                        <a:rPr lang="en-US" sz="1600">
                          <a:solidFill>
                            <a:srgbClr val="1A1918"/>
                          </a:solidFill>
                        </a:rPr>
                        <a:t>38</a:t>
                      </a:r>
                    </a:p>
                  </a:txBody>
                  <a:tcPr>
                    <a:solidFill>
                      <a:srgbClr val="80AB74"/>
                    </a:solidFill>
                  </a:tcPr>
                </a:tc>
                <a:tc>
                  <a:txBody>
                    <a:bodyPr/>
                    <a:lstStyle/>
                    <a:p>
                      <a:r>
                        <a:rPr lang="en-US" sz="1600">
                          <a:solidFill>
                            <a:srgbClr val="1A1918"/>
                          </a:solidFill>
                        </a:rPr>
                        <a:t>0</a:t>
                      </a:r>
                    </a:p>
                  </a:txBody>
                  <a:tcPr>
                    <a:solidFill>
                      <a:schemeClr val="tx1">
                        <a:lumMod val="75000"/>
                      </a:schemeClr>
                    </a:solidFill>
                  </a:tcPr>
                </a:tc>
                <a:tc>
                  <a:txBody>
                    <a:bodyPr/>
                    <a:lstStyle/>
                    <a:p>
                      <a:r>
                        <a:rPr lang="en-US" sz="1600">
                          <a:solidFill>
                            <a:srgbClr val="1A1918"/>
                          </a:solidFill>
                        </a:rPr>
                        <a:t>4</a:t>
                      </a:r>
                    </a:p>
                  </a:txBody>
                  <a:tcPr>
                    <a:solidFill>
                      <a:schemeClr val="tx1">
                        <a:lumMod val="75000"/>
                      </a:schemeClr>
                    </a:solidFill>
                  </a:tcPr>
                </a:tc>
                <a:extLst>
                  <a:ext uri="{0D108BD9-81ED-4DB2-BD59-A6C34878D82A}">
                    <a16:rowId xmlns:a16="http://schemas.microsoft.com/office/drawing/2014/main" val="2497773357"/>
                  </a:ext>
                </a:extLst>
              </a:tr>
              <a:tr h="372952">
                <a:tc>
                  <a:txBody>
                    <a:bodyPr/>
                    <a:lstStyle/>
                    <a:p>
                      <a:r>
                        <a:rPr lang="en-US" sz="1600">
                          <a:solidFill>
                            <a:srgbClr val="1A1918"/>
                          </a:solidFill>
                        </a:rPr>
                        <a:t>Dec</a:t>
                      </a:r>
                    </a:p>
                  </a:txBody>
                  <a:tcPr>
                    <a:solidFill>
                      <a:schemeClr val="bg1">
                        <a:lumMod val="85000"/>
                      </a:schemeClr>
                    </a:solidFill>
                  </a:tcPr>
                </a:tc>
                <a:tc>
                  <a:txBody>
                    <a:bodyPr/>
                    <a:lstStyle/>
                    <a:p>
                      <a:r>
                        <a:rPr lang="en-US" sz="1600">
                          <a:solidFill>
                            <a:srgbClr val="1A1918"/>
                          </a:solidFill>
                        </a:rPr>
                        <a:t>137</a:t>
                      </a:r>
                    </a:p>
                  </a:txBody>
                  <a:tcPr>
                    <a:solidFill>
                      <a:schemeClr val="accent3">
                        <a:lumMod val="60000"/>
                        <a:lumOff val="40000"/>
                      </a:schemeClr>
                    </a:solidFill>
                  </a:tcPr>
                </a:tc>
                <a:tc>
                  <a:txBody>
                    <a:bodyPr/>
                    <a:lstStyle/>
                    <a:p>
                      <a:r>
                        <a:rPr lang="en-US" sz="1600">
                          <a:solidFill>
                            <a:srgbClr val="1A1918"/>
                          </a:solidFill>
                        </a:rPr>
                        <a:t>989</a:t>
                      </a:r>
                    </a:p>
                  </a:txBody>
                  <a:tcPr>
                    <a:solidFill>
                      <a:schemeClr val="accent3">
                        <a:lumMod val="60000"/>
                        <a:lumOff val="40000"/>
                      </a:schemeClr>
                    </a:solidFill>
                  </a:tcPr>
                </a:tc>
                <a:tc>
                  <a:txBody>
                    <a:bodyPr/>
                    <a:lstStyle/>
                    <a:p>
                      <a:r>
                        <a:rPr lang="en-US" sz="1600">
                          <a:solidFill>
                            <a:srgbClr val="1A1918"/>
                          </a:solidFill>
                        </a:rPr>
                        <a:t>3</a:t>
                      </a:r>
                    </a:p>
                  </a:txBody>
                  <a:tcPr>
                    <a:solidFill>
                      <a:srgbClr val="9FCED1"/>
                    </a:solidFill>
                  </a:tcPr>
                </a:tc>
                <a:tc>
                  <a:txBody>
                    <a:bodyPr/>
                    <a:lstStyle/>
                    <a:p>
                      <a:r>
                        <a:rPr lang="en-US" sz="1600">
                          <a:solidFill>
                            <a:srgbClr val="1A1918"/>
                          </a:solidFill>
                        </a:rPr>
                        <a:t>9</a:t>
                      </a:r>
                    </a:p>
                  </a:txBody>
                  <a:tcPr>
                    <a:solidFill>
                      <a:srgbClr val="9FCED1"/>
                    </a:solidFill>
                  </a:tcPr>
                </a:tc>
                <a:tc>
                  <a:txBody>
                    <a:bodyPr/>
                    <a:lstStyle/>
                    <a:p>
                      <a:r>
                        <a:rPr lang="en-US" sz="1600">
                          <a:solidFill>
                            <a:srgbClr val="1A1918"/>
                          </a:solidFill>
                        </a:rPr>
                        <a:t>106</a:t>
                      </a:r>
                    </a:p>
                  </a:txBody>
                  <a:tcPr>
                    <a:solidFill>
                      <a:schemeClr val="accent3">
                        <a:lumMod val="60000"/>
                        <a:lumOff val="40000"/>
                      </a:schemeClr>
                    </a:solidFill>
                  </a:tcPr>
                </a:tc>
                <a:tc>
                  <a:txBody>
                    <a:bodyPr/>
                    <a:lstStyle/>
                    <a:p>
                      <a:r>
                        <a:rPr lang="en-US" sz="1600">
                          <a:solidFill>
                            <a:srgbClr val="1A1918"/>
                          </a:solidFill>
                        </a:rPr>
                        <a:t>1079</a:t>
                      </a:r>
                    </a:p>
                  </a:txBody>
                  <a:tcPr>
                    <a:solidFill>
                      <a:schemeClr val="accent3">
                        <a:lumMod val="60000"/>
                        <a:lumOff val="40000"/>
                      </a:schemeClr>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19</a:t>
                      </a:r>
                    </a:p>
                  </a:txBody>
                  <a:tcPr>
                    <a:solidFill>
                      <a:srgbClr val="80AB74"/>
                    </a:solidFill>
                  </a:tcPr>
                </a:tc>
                <a:tc>
                  <a:txBody>
                    <a:bodyPr/>
                    <a:lstStyle/>
                    <a:p>
                      <a:r>
                        <a:rPr lang="en-US" sz="1600">
                          <a:solidFill>
                            <a:srgbClr val="1A1918"/>
                          </a:solidFill>
                        </a:rPr>
                        <a:t>66</a:t>
                      </a:r>
                    </a:p>
                  </a:txBody>
                  <a:tcPr>
                    <a:solidFill>
                      <a:srgbClr val="80AB74"/>
                    </a:solidFill>
                  </a:tcPr>
                </a:tc>
                <a:tc>
                  <a:txBody>
                    <a:bodyPr/>
                    <a:lstStyle/>
                    <a:p>
                      <a:r>
                        <a:rPr lang="en-US" sz="1600">
                          <a:solidFill>
                            <a:srgbClr val="1A1918"/>
                          </a:solidFill>
                        </a:rPr>
                        <a:t>2</a:t>
                      </a:r>
                    </a:p>
                  </a:txBody>
                  <a:tcPr>
                    <a:solidFill>
                      <a:schemeClr val="tx1">
                        <a:lumMod val="75000"/>
                      </a:schemeClr>
                    </a:solidFill>
                  </a:tcPr>
                </a:tc>
                <a:tc>
                  <a:txBody>
                    <a:bodyPr/>
                    <a:lstStyle/>
                    <a:p>
                      <a:r>
                        <a:rPr lang="en-US" sz="1600">
                          <a:solidFill>
                            <a:srgbClr val="1A1918"/>
                          </a:solidFill>
                        </a:rPr>
                        <a:t>24</a:t>
                      </a:r>
                    </a:p>
                  </a:txBody>
                  <a:tcPr>
                    <a:solidFill>
                      <a:schemeClr val="tx1">
                        <a:lumMod val="75000"/>
                      </a:schemeClr>
                    </a:solidFill>
                  </a:tcPr>
                </a:tc>
                <a:extLst>
                  <a:ext uri="{0D108BD9-81ED-4DB2-BD59-A6C34878D82A}">
                    <a16:rowId xmlns:a16="http://schemas.microsoft.com/office/drawing/2014/main" val="2110125701"/>
                  </a:ext>
                </a:extLst>
              </a:tr>
              <a:tr h="372952">
                <a:tc>
                  <a:txBody>
                    <a:bodyPr/>
                    <a:lstStyle/>
                    <a:p>
                      <a:r>
                        <a:rPr lang="en-US" sz="1600">
                          <a:solidFill>
                            <a:srgbClr val="1A1918"/>
                          </a:solidFill>
                        </a:rPr>
                        <a:t>Jan</a:t>
                      </a:r>
                    </a:p>
                  </a:txBody>
                  <a:tcPr>
                    <a:solidFill>
                      <a:schemeClr val="bg1">
                        <a:lumMod val="85000"/>
                      </a:schemeClr>
                    </a:solidFill>
                  </a:tcPr>
                </a:tc>
                <a:tc>
                  <a:txBody>
                    <a:bodyPr/>
                    <a:lstStyle/>
                    <a:p>
                      <a:r>
                        <a:rPr lang="en-US" sz="1600">
                          <a:solidFill>
                            <a:srgbClr val="1A1918"/>
                          </a:solidFill>
                        </a:rPr>
                        <a:t>48</a:t>
                      </a:r>
                    </a:p>
                  </a:txBody>
                  <a:tcPr>
                    <a:solidFill>
                      <a:schemeClr val="accent3">
                        <a:lumMod val="60000"/>
                        <a:lumOff val="40000"/>
                      </a:schemeClr>
                    </a:solidFill>
                  </a:tcPr>
                </a:tc>
                <a:tc>
                  <a:txBody>
                    <a:bodyPr/>
                    <a:lstStyle/>
                    <a:p>
                      <a:r>
                        <a:rPr lang="en-US" sz="1600">
                          <a:solidFill>
                            <a:srgbClr val="1A1918"/>
                          </a:solidFill>
                        </a:rPr>
                        <a:t>116</a:t>
                      </a:r>
                    </a:p>
                  </a:txBody>
                  <a:tcPr>
                    <a:solidFill>
                      <a:schemeClr val="accent3">
                        <a:lumMod val="60000"/>
                        <a:lumOff val="40000"/>
                      </a:schemeClr>
                    </a:solidFill>
                  </a:tcPr>
                </a:tc>
                <a:tc>
                  <a:txBody>
                    <a:bodyPr/>
                    <a:lstStyle/>
                    <a:p>
                      <a:r>
                        <a:rPr lang="en-US" sz="1600">
                          <a:solidFill>
                            <a:srgbClr val="1A1918"/>
                          </a:solidFill>
                        </a:rPr>
                        <a:t>18</a:t>
                      </a:r>
                    </a:p>
                  </a:txBody>
                  <a:tcPr>
                    <a:solidFill>
                      <a:srgbClr val="9FCED1"/>
                    </a:solidFill>
                  </a:tcPr>
                </a:tc>
                <a:tc>
                  <a:txBody>
                    <a:bodyPr/>
                    <a:lstStyle/>
                    <a:p>
                      <a:r>
                        <a:rPr lang="en-US" sz="1600">
                          <a:solidFill>
                            <a:srgbClr val="1A1918"/>
                          </a:solidFill>
                        </a:rPr>
                        <a:t>177</a:t>
                      </a:r>
                    </a:p>
                  </a:txBody>
                  <a:tcPr>
                    <a:solidFill>
                      <a:srgbClr val="9FCED1"/>
                    </a:solidFill>
                  </a:tcPr>
                </a:tc>
                <a:tc>
                  <a:txBody>
                    <a:bodyPr/>
                    <a:lstStyle/>
                    <a:p>
                      <a:r>
                        <a:rPr lang="en-US" sz="1600">
                          <a:solidFill>
                            <a:srgbClr val="1A1918"/>
                          </a:solidFill>
                        </a:rPr>
                        <a:t>65</a:t>
                      </a:r>
                    </a:p>
                  </a:txBody>
                  <a:tcPr>
                    <a:solidFill>
                      <a:schemeClr val="accent3">
                        <a:lumMod val="60000"/>
                        <a:lumOff val="40000"/>
                      </a:schemeClr>
                    </a:solidFill>
                  </a:tcPr>
                </a:tc>
                <a:tc>
                  <a:txBody>
                    <a:bodyPr/>
                    <a:lstStyle/>
                    <a:p>
                      <a:r>
                        <a:rPr lang="en-US" sz="1600">
                          <a:solidFill>
                            <a:srgbClr val="1A1918"/>
                          </a:solidFill>
                        </a:rPr>
                        <a:t>284</a:t>
                      </a:r>
                    </a:p>
                  </a:txBody>
                  <a:tcPr>
                    <a:solidFill>
                      <a:schemeClr val="accent3">
                        <a:lumMod val="60000"/>
                        <a:lumOff val="40000"/>
                      </a:schemeClr>
                    </a:solidFill>
                  </a:tcPr>
                </a:tc>
                <a:tc>
                  <a:txBody>
                    <a:bodyPr/>
                    <a:lstStyle/>
                    <a:p>
                      <a:r>
                        <a:rPr lang="en-US" sz="1600">
                          <a:solidFill>
                            <a:srgbClr val="1A1918"/>
                          </a:solidFill>
                        </a:rPr>
                        <a:t>21</a:t>
                      </a:r>
                    </a:p>
                  </a:txBody>
                  <a:tcPr>
                    <a:solidFill>
                      <a:srgbClr val="9FCED1"/>
                    </a:solidFill>
                  </a:tcPr>
                </a:tc>
                <a:tc>
                  <a:txBody>
                    <a:bodyPr/>
                    <a:lstStyle/>
                    <a:p>
                      <a:r>
                        <a:rPr lang="en-US" sz="1600">
                          <a:solidFill>
                            <a:srgbClr val="1A1918"/>
                          </a:solidFill>
                        </a:rPr>
                        <a:t>166</a:t>
                      </a:r>
                    </a:p>
                  </a:txBody>
                  <a:tcPr>
                    <a:solidFill>
                      <a:srgbClr val="9FCED1"/>
                    </a:solidFill>
                  </a:tcPr>
                </a:tc>
                <a:tc>
                  <a:txBody>
                    <a:bodyPr/>
                    <a:lstStyle/>
                    <a:p>
                      <a:r>
                        <a:rPr lang="en-US" sz="1600">
                          <a:solidFill>
                            <a:srgbClr val="1A1918"/>
                          </a:solidFill>
                        </a:rPr>
                        <a:t>13</a:t>
                      </a:r>
                    </a:p>
                  </a:txBody>
                  <a:tcPr>
                    <a:solidFill>
                      <a:srgbClr val="80AB74"/>
                    </a:solidFill>
                  </a:tcPr>
                </a:tc>
                <a:tc>
                  <a:txBody>
                    <a:bodyPr/>
                    <a:lstStyle/>
                    <a:p>
                      <a:r>
                        <a:rPr lang="en-US" sz="1600">
                          <a:solidFill>
                            <a:srgbClr val="1A1918"/>
                          </a:solidFill>
                        </a:rPr>
                        <a:t>42</a:t>
                      </a:r>
                    </a:p>
                  </a:txBody>
                  <a:tcPr>
                    <a:solidFill>
                      <a:srgbClr val="80AB74"/>
                    </a:solidFill>
                  </a:tcPr>
                </a:tc>
                <a:tc>
                  <a:txBody>
                    <a:bodyPr/>
                    <a:lstStyle/>
                    <a:p>
                      <a:r>
                        <a:rPr lang="en-US" sz="1600">
                          <a:solidFill>
                            <a:srgbClr val="1A1918"/>
                          </a:solidFill>
                        </a:rPr>
                        <a:t>9</a:t>
                      </a:r>
                    </a:p>
                  </a:txBody>
                  <a:tcPr>
                    <a:solidFill>
                      <a:schemeClr val="tx1">
                        <a:lumMod val="75000"/>
                      </a:schemeClr>
                    </a:solidFill>
                  </a:tcPr>
                </a:tc>
                <a:tc>
                  <a:txBody>
                    <a:bodyPr/>
                    <a:lstStyle/>
                    <a:p>
                      <a:r>
                        <a:rPr lang="en-US" sz="1600">
                          <a:solidFill>
                            <a:srgbClr val="1A1918"/>
                          </a:solidFill>
                        </a:rPr>
                        <a:t>33</a:t>
                      </a:r>
                    </a:p>
                  </a:txBody>
                  <a:tcPr>
                    <a:solidFill>
                      <a:schemeClr val="tx1">
                        <a:lumMod val="75000"/>
                      </a:schemeClr>
                    </a:solidFill>
                  </a:tcPr>
                </a:tc>
                <a:extLst>
                  <a:ext uri="{0D108BD9-81ED-4DB2-BD59-A6C34878D82A}">
                    <a16:rowId xmlns:a16="http://schemas.microsoft.com/office/drawing/2014/main" val="245786907"/>
                  </a:ext>
                </a:extLst>
              </a:tr>
              <a:tr h="372952">
                <a:tc>
                  <a:txBody>
                    <a:bodyPr/>
                    <a:lstStyle/>
                    <a:p>
                      <a:r>
                        <a:rPr lang="en-US" sz="1600">
                          <a:solidFill>
                            <a:srgbClr val="1A1918"/>
                          </a:solidFill>
                        </a:rPr>
                        <a:t>Feb</a:t>
                      </a:r>
                    </a:p>
                  </a:txBody>
                  <a:tcPr>
                    <a:solidFill>
                      <a:schemeClr val="bg1">
                        <a:lumMod val="85000"/>
                      </a:schemeClr>
                    </a:solidFill>
                  </a:tcPr>
                </a:tc>
                <a:tc>
                  <a:txBody>
                    <a:bodyPr/>
                    <a:lstStyle/>
                    <a:p>
                      <a:r>
                        <a:rPr lang="en-US" sz="1600">
                          <a:solidFill>
                            <a:srgbClr val="1A1918"/>
                          </a:solidFill>
                        </a:rPr>
                        <a:t>80</a:t>
                      </a:r>
                    </a:p>
                  </a:txBody>
                  <a:tcPr>
                    <a:solidFill>
                      <a:schemeClr val="accent3">
                        <a:lumMod val="60000"/>
                        <a:lumOff val="40000"/>
                      </a:schemeClr>
                    </a:solidFill>
                  </a:tcPr>
                </a:tc>
                <a:tc>
                  <a:txBody>
                    <a:bodyPr/>
                    <a:lstStyle/>
                    <a:p>
                      <a:r>
                        <a:rPr lang="en-US" sz="1600">
                          <a:solidFill>
                            <a:srgbClr val="1A1918"/>
                          </a:solidFill>
                        </a:rPr>
                        <a:t>233</a:t>
                      </a:r>
                    </a:p>
                  </a:txBody>
                  <a:tcPr>
                    <a:solidFill>
                      <a:schemeClr val="accent3">
                        <a:lumMod val="60000"/>
                        <a:lumOff val="40000"/>
                      </a:schemeClr>
                    </a:solidFill>
                  </a:tcPr>
                </a:tc>
                <a:tc>
                  <a:txBody>
                    <a:bodyPr/>
                    <a:lstStyle/>
                    <a:p>
                      <a:r>
                        <a:rPr lang="en-US" sz="1600">
                          <a:solidFill>
                            <a:srgbClr val="1A1918"/>
                          </a:solidFill>
                        </a:rPr>
                        <a:t>3</a:t>
                      </a:r>
                    </a:p>
                  </a:txBody>
                  <a:tcPr>
                    <a:solidFill>
                      <a:srgbClr val="9FCED1"/>
                    </a:solidFill>
                  </a:tcPr>
                </a:tc>
                <a:tc>
                  <a:txBody>
                    <a:bodyPr/>
                    <a:lstStyle/>
                    <a:p>
                      <a:r>
                        <a:rPr lang="en-US" sz="1600">
                          <a:solidFill>
                            <a:srgbClr val="1A1918"/>
                          </a:solidFill>
                        </a:rPr>
                        <a:t>79</a:t>
                      </a:r>
                    </a:p>
                  </a:txBody>
                  <a:tcPr>
                    <a:solidFill>
                      <a:srgbClr val="9FCED1"/>
                    </a:solidFill>
                  </a:tcPr>
                </a:tc>
                <a:tc>
                  <a:txBody>
                    <a:bodyPr/>
                    <a:lstStyle/>
                    <a:p>
                      <a:r>
                        <a:rPr lang="en-US" sz="1600">
                          <a:solidFill>
                            <a:srgbClr val="1A1918"/>
                          </a:solidFill>
                        </a:rPr>
                        <a:t>60</a:t>
                      </a:r>
                    </a:p>
                  </a:txBody>
                  <a:tcPr>
                    <a:solidFill>
                      <a:schemeClr val="accent3">
                        <a:lumMod val="60000"/>
                        <a:lumOff val="40000"/>
                      </a:schemeClr>
                    </a:solidFill>
                  </a:tcPr>
                </a:tc>
                <a:tc>
                  <a:txBody>
                    <a:bodyPr/>
                    <a:lstStyle/>
                    <a:p>
                      <a:r>
                        <a:rPr lang="en-US" sz="1600">
                          <a:solidFill>
                            <a:srgbClr val="1A1918"/>
                          </a:solidFill>
                        </a:rPr>
                        <a:t>407</a:t>
                      </a:r>
                    </a:p>
                  </a:txBody>
                  <a:tcPr>
                    <a:solidFill>
                      <a:schemeClr val="accent3">
                        <a:lumMod val="60000"/>
                        <a:lumOff val="40000"/>
                      </a:schemeClr>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20</a:t>
                      </a:r>
                    </a:p>
                  </a:txBody>
                  <a:tcPr>
                    <a:solidFill>
                      <a:srgbClr val="9FCED1"/>
                    </a:solidFill>
                  </a:tcPr>
                </a:tc>
                <a:tc>
                  <a:txBody>
                    <a:bodyPr/>
                    <a:lstStyle/>
                    <a:p>
                      <a:r>
                        <a:rPr lang="en-US" sz="1600">
                          <a:solidFill>
                            <a:srgbClr val="1A1918"/>
                          </a:solidFill>
                        </a:rPr>
                        <a:t>31</a:t>
                      </a:r>
                    </a:p>
                  </a:txBody>
                  <a:tcPr>
                    <a:solidFill>
                      <a:srgbClr val="80AB74"/>
                    </a:solidFill>
                  </a:tcPr>
                </a:tc>
                <a:tc>
                  <a:txBody>
                    <a:bodyPr/>
                    <a:lstStyle/>
                    <a:p>
                      <a:r>
                        <a:rPr lang="en-US" sz="1600">
                          <a:solidFill>
                            <a:srgbClr val="1A1918"/>
                          </a:solidFill>
                        </a:rPr>
                        <a:t>56</a:t>
                      </a:r>
                    </a:p>
                  </a:txBody>
                  <a:tcPr>
                    <a:solidFill>
                      <a:srgbClr val="80AB74"/>
                    </a:solidFill>
                  </a:tcPr>
                </a:tc>
                <a:tc>
                  <a:txBody>
                    <a:bodyPr/>
                    <a:lstStyle/>
                    <a:p>
                      <a:r>
                        <a:rPr lang="en-US" sz="1600">
                          <a:solidFill>
                            <a:srgbClr val="1A1918"/>
                          </a:solidFill>
                        </a:rPr>
                        <a:t>4</a:t>
                      </a:r>
                    </a:p>
                  </a:txBody>
                  <a:tcPr>
                    <a:solidFill>
                      <a:schemeClr val="tx1">
                        <a:lumMod val="75000"/>
                      </a:schemeClr>
                    </a:solidFill>
                  </a:tcPr>
                </a:tc>
                <a:tc>
                  <a:txBody>
                    <a:bodyPr/>
                    <a:lstStyle/>
                    <a:p>
                      <a:r>
                        <a:rPr lang="en-US" sz="1600">
                          <a:solidFill>
                            <a:srgbClr val="1A1918"/>
                          </a:solidFill>
                        </a:rPr>
                        <a:t>10</a:t>
                      </a:r>
                    </a:p>
                  </a:txBody>
                  <a:tcPr>
                    <a:solidFill>
                      <a:schemeClr val="tx1">
                        <a:lumMod val="75000"/>
                      </a:schemeClr>
                    </a:solidFill>
                  </a:tcPr>
                </a:tc>
                <a:extLst>
                  <a:ext uri="{0D108BD9-81ED-4DB2-BD59-A6C34878D82A}">
                    <a16:rowId xmlns:a16="http://schemas.microsoft.com/office/drawing/2014/main" val="1354355310"/>
                  </a:ext>
                </a:extLst>
              </a:tr>
              <a:tr h="372952">
                <a:tc>
                  <a:txBody>
                    <a:bodyPr/>
                    <a:lstStyle/>
                    <a:p>
                      <a:r>
                        <a:rPr lang="en-US" sz="1600">
                          <a:solidFill>
                            <a:srgbClr val="1A1918"/>
                          </a:solidFill>
                        </a:rPr>
                        <a:t>Mar</a:t>
                      </a:r>
                    </a:p>
                  </a:txBody>
                  <a:tcPr>
                    <a:solidFill>
                      <a:schemeClr val="bg1">
                        <a:lumMod val="85000"/>
                      </a:schemeClr>
                    </a:solidFill>
                  </a:tcPr>
                </a:tc>
                <a:tc>
                  <a:txBody>
                    <a:bodyPr/>
                    <a:lstStyle/>
                    <a:p>
                      <a:r>
                        <a:rPr lang="en-US" sz="1600">
                          <a:solidFill>
                            <a:srgbClr val="1A1918"/>
                          </a:solidFill>
                        </a:rPr>
                        <a:t>153</a:t>
                      </a:r>
                    </a:p>
                  </a:txBody>
                  <a:tcPr>
                    <a:solidFill>
                      <a:schemeClr val="accent3">
                        <a:lumMod val="60000"/>
                        <a:lumOff val="40000"/>
                      </a:schemeClr>
                    </a:solidFill>
                  </a:tcPr>
                </a:tc>
                <a:tc>
                  <a:txBody>
                    <a:bodyPr/>
                    <a:lstStyle/>
                    <a:p>
                      <a:r>
                        <a:rPr lang="en-US" sz="1600">
                          <a:solidFill>
                            <a:srgbClr val="1A1918"/>
                          </a:solidFill>
                        </a:rPr>
                        <a:t>1645</a:t>
                      </a:r>
                    </a:p>
                  </a:txBody>
                  <a:tcPr>
                    <a:solidFill>
                      <a:schemeClr val="accent3">
                        <a:lumMod val="60000"/>
                        <a:lumOff val="40000"/>
                      </a:schemeClr>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22</a:t>
                      </a:r>
                    </a:p>
                  </a:txBody>
                  <a:tcPr>
                    <a:solidFill>
                      <a:srgbClr val="9FCED1"/>
                    </a:solidFill>
                  </a:tcPr>
                </a:tc>
                <a:tc>
                  <a:txBody>
                    <a:bodyPr/>
                    <a:lstStyle/>
                    <a:p>
                      <a:r>
                        <a:rPr lang="en-US" sz="1600">
                          <a:solidFill>
                            <a:srgbClr val="1A1918"/>
                          </a:solidFill>
                        </a:rPr>
                        <a:t>146</a:t>
                      </a:r>
                    </a:p>
                  </a:txBody>
                  <a:tcPr>
                    <a:solidFill>
                      <a:schemeClr val="accent3">
                        <a:lumMod val="60000"/>
                        <a:lumOff val="40000"/>
                      </a:schemeClr>
                    </a:solidFill>
                  </a:tcPr>
                </a:tc>
                <a:tc>
                  <a:txBody>
                    <a:bodyPr/>
                    <a:lstStyle/>
                    <a:p>
                      <a:r>
                        <a:rPr lang="en-US" sz="1600">
                          <a:solidFill>
                            <a:srgbClr val="1A1918"/>
                          </a:solidFill>
                        </a:rPr>
                        <a:t>1395</a:t>
                      </a:r>
                    </a:p>
                  </a:txBody>
                  <a:tcPr>
                    <a:solidFill>
                      <a:schemeClr val="accent3">
                        <a:lumMod val="60000"/>
                        <a:lumOff val="40000"/>
                      </a:schemeClr>
                    </a:solidFill>
                  </a:tcPr>
                </a:tc>
                <a:tc>
                  <a:txBody>
                    <a:bodyPr/>
                    <a:lstStyle/>
                    <a:p>
                      <a:r>
                        <a:rPr lang="en-US" sz="1600">
                          <a:solidFill>
                            <a:srgbClr val="1A1918"/>
                          </a:solidFill>
                        </a:rPr>
                        <a:t>5</a:t>
                      </a:r>
                    </a:p>
                  </a:txBody>
                  <a:tcPr>
                    <a:solidFill>
                      <a:srgbClr val="9FCED1"/>
                    </a:solidFill>
                  </a:tcPr>
                </a:tc>
                <a:tc>
                  <a:txBody>
                    <a:bodyPr/>
                    <a:lstStyle/>
                    <a:p>
                      <a:r>
                        <a:rPr lang="en-US" sz="1600">
                          <a:solidFill>
                            <a:srgbClr val="1A1918"/>
                          </a:solidFill>
                        </a:rPr>
                        <a:t>15</a:t>
                      </a:r>
                    </a:p>
                  </a:txBody>
                  <a:tcPr>
                    <a:solidFill>
                      <a:srgbClr val="9FCED1"/>
                    </a:solidFill>
                  </a:tcPr>
                </a:tc>
                <a:tc>
                  <a:txBody>
                    <a:bodyPr/>
                    <a:lstStyle/>
                    <a:p>
                      <a:r>
                        <a:rPr lang="en-US" sz="1600">
                          <a:solidFill>
                            <a:srgbClr val="1A1918"/>
                          </a:solidFill>
                        </a:rPr>
                        <a:t>6</a:t>
                      </a:r>
                    </a:p>
                  </a:txBody>
                  <a:tcPr>
                    <a:solidFill>
                      <a:srgbClr val="80AB74"/>
                    </a:solidFill>
                  </a:tcPr>
                </a:tc>
                <a:tc>
                  <a:txBody>
                    <a:bodyPr/>
                    <a:lstStyle/>
                    <a:p>
                      <a:r>
                        <a:rPr lang="en-US" sz="1600">
                          <a:solidFill>
                            <a:srgbClr val="1A1918"/>
                          </a:solidFill>
                        </a:rPr>
                        <a:t>18</a:t>
                      </a:r>
                    </a:p>
                  </a:txBody>
                  <a:tcPr>
                    <a:solidFill>
                      <a:srgbClr val="80AB74"/>
                    </a:solidFill>
                  </a:tcPr>
                </a:tc>
                <a:tc>
                  <a:txBody>
                    <a:bodyPr/>
                    <a:lstStyle/>
                    <a:p>
                      <a:r>
                        <a:rPr lang="en-US" sz="1600">
                          <a:solidFill>
                            <a:srgbClr val="1A1918"/>
                          </a:solidFill>
                        </a:rPr>
                        <a:t>2</a:t>
                      </a:r>
                    </a:p>
                  </a:txBody>
                  <a:tcPr>
                    <a:solidFill>
                      <a:schemeClr val="tx1">
                        <a:lumMod val="75000"/>
                      </a:schemeClr>
                    </a:solidFill>
                  </a:tcPr>
                </a:tc>
                <a:tc>
                  <a:txBody>
                    <a:bodyPr/>
                    <a:lstStyle/>
                    <a:p>
                      <a:r>
                        <a:rPr lang="en-US" sz="1600">
                          <a:solidFill>
                            <a:srgbClr val="1A1918"/>
                          </a:solidFill>
                        </a:rPr>
                        <a:t>12</a:t>
                      </a:r>
                    </a:p>
                  </a:txBody>
                  <a:tcPr>
                    <a:solidFill>
                      <a:schemeClr val="tx1">
                        <a:lumMod val="75000"/>
                      </a:schemeClr>
                    </a:solidFill>
                  </a:tcPr>
                </a:tc>
                <a:extLst>
                  <a:ext uri="{0D108BD9-81ED-4DB2-BD59-A6C34878D82A}">
                    <a16:rowId xmlns:a16="http://schemas.microsoft.com/office/drawing/2014/main" val="996627794"/>
                  </a:ext>
                </a:extLst>
              </a:tr>
              <a:tr h="372952">
                <a:tc>
                  <a:txBody>
                    <a:bodyPr/>
                    <a:lstStyle/>
                    <a:p>
                      <a:r>
                        <a:rPr lang="en-US" sz="1600">
                          <a:solidFill>
                            <a:srgbClr val="1A1918"/>
                          </a:solidFill>
                        </a:rPr>
                        <a:t>Apr</a:t>
                      </a:r>
                    </a:p>
                  </a:txBody>
                  <a:tcPr>
                    <a:solidFill>
                      <a:schemeClr val="bg1">
                        <a:lumMod val="85000"/>
                      </a:schemeClr>
                    </a:solidFill>
                  </a:tcPr>
                </a:tc>
                <a:tc>
                  <a:txBody>
                    <a:bodyPr/>
                    <a:lstStyle/>
                    <a:p>
                      <a:r>
                        <a:rPr lang="en-US" sz="1600">
                          <a:solidFill>
                            <a:srgbClr val="1A1918"/>
                          </a:solidFill>
                        </a:rPr>
                        <a:t>35</a:t>
                      </a:r>
                    </a:p>
                  </a:txBody>
                  <a:tcPr>
                    <a:solidFill>
                      <a:schemeClr val="accent3">
                        <a:lumMod val="60000"/>
                        <a:lumOff val="40000"/>
                      </a:schemeClr>
                    </a:solidFill>
                  </a:tcPr>
                </a:tc>
                <a:tc>
                  <a:txBody>
                    <a:bodyPr/>
                    <a:lstStyle/>
                    <a:p>
                      <a:r>
                        <a:rPr lang="en-US" sz="1600">
                          <a:solidFill>
                            <a:srgbClr val="1A1918"/>
                          </a:solidFill>
                        </a:rPr>
                        <a:t>57</a:t>
                      </a:r>
                    </a:p>
                  </a:txBody>
                  <a:tcPr>
                    <a:solidFill>
                      <a:schemeClr val="accent3">
                        <a:lumMod val="60000"/>
                        <a:lumOff val="40000"/>
                      </a:schemeClr>
                    </a:solidFill>
                  </a:tcPr>
                </a:tc>
                <a:tc>
                  <a:txBody>
                    <a:bodyPr/>
                    <a:lstStyle/>
                    <a:p>
                      <a:r>
                        <a:rPr lang="en-US" sz="1600">
                          <a:solidFill>
                            <a:srgbClr val="1A1918"/>
                          </a:solidFill>
                        </a:rPr>
                        <a:t>9</a:t>
                      </a:r>
                    </a:p>
                  </a:txBody>
                  <a:tcPr>
                    <a:solidFill>
                      <a:srgbClr val="9FCED1"/>
                    </a:solidFill>
                  </a:tcPr>
                </a:tc>
                <a:tc>
                  <a:txBody>
                    <a:bodyPr/>
                    <a:lstStyle/>
                    <a:p>
                      <a:r>
                        <a:rPr lang="en-US" sz="1600">
                          <a:solidFill>
                            <a:srgbClr val="1A1918"/>
                          </a:solidFill>
                        </a:rPr>
                        <a:t>35</a:t>
                      </a:r>
                    </a:p>
                  </a:txBody>
                  <a:tcPr>
                    <a:solidFill>
                      <a:srgbClr val="9FCED1"/>
                    </a:solidFill>
                  </a:tcPr>
                </a:tc>
                <a:tc>
                  <a:txBody>
                    <a:bodyPr/>
                    <a:lstStyle/>
                    <a:p>
                      <a:r>
                        <a:rPr lang="en-US" sz="1600">
                          <a:solidFill>
                            <a:srgbClr val="1A1918"/>
                          </a:solidFill>
                        </a:rPr>
                        <a:t>51</a:t>
                      </a:r>
                    </a:p>
                  </a:txBody>
                  <a:tcPr>
                    <a:solidFill>
                      <a:schemeClr val="accent3">
                        <a:lumMod val="60000"/>
                        <a:lumOff val="40000"/>
                      </a:schemeClr>
                    </a:solidFill>
                  </a:tcPr>
                </a:tc>
                <a:tc>
                  <a:txBody>
                    <a:bodyPr/>
                    <a:lstStyle/>
                    <a:p>
                      <a:r>
                        <a:rPr lang="en-US" sz="1600">
                          <a:solidFill>
                            <a:srgbClr val="1A1918"/>
                          </a:solidFill>
                        </a:rPr>
                        <a:t>205</a:t>
                      </a:r>
                    </a:p>
                  </a:txBody>
                  <a:tcPr>
                    <a:solidFill>
                      <a:schemeClr val="accent3">
                        <a:lumMod val="60000"/>
                        <a:lumOff val="40000"/>
                      </a:schemeClr>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9</a:t>
                      </a:r>
                    </a:p>
                  </a:txBody>
                  <a:tcPr>
                    <a:solidFill>
                      <a:srgbClr val="9FCED1"/>
                    </a:solidFill>
                  </a:tcPr>
                </a:tc>
                <a:tc>
                  <a:txBody>
                    <a:bodyPr/>
                    <a:lstStyle/>
                    <a:p>
                      <a:r>
                        <a:rPr lang="en-US" sz="1600">
                          <a:solidFill>
                            <a:srgbClr val="1A1918"/>
                          </a:solidFill>
                        </a:rPr>
                        <a:t>24</a:t>
                      </a:r>
                    </a:p>
                  </a:txBody>
                  <a:tcPr>
                    <a:solidFill>
                      <a:srgbClr val="80AB74"/>
                    </a:solidFill>
                  </a:tcPr>
                </a:tc>
                <a:tc>
                  <a:txBody>
                    <a:bodyPr/>
                    <a:lstStyle/>
                    <a:p>
                      <a:r>
                        <a:rPr lang="en-US" sz="1600">
                          <a:solidFill>
                            <a:srgbClr val="1A1918"/>
                          </a:solidFill>
                        </a:rPr>
                        <a:t>79</a:t>
                      </a:r>
                    </a:p>
                  </a:txBody>
                  <a:tcPr>
                    <a:solidFill>
                      <a:srgbClr val="80AB74"/>
                    </a:solidFill>
                  </a:tcPr>
                </a:tc>
                <a:tc>
                  <a:txBody>
                    <a:bodyPr/>
                    <a:lstStyle/>
                    <a:p>
                      <a:r>
                        <a:rPr lang="en-US" sz="1600">
                          <a:solidFill>
                            <a:srgbClr val="1A1918"/>
                          </a:solidFill>
                        </a:rPr>
                        <a:t>1</a:t>
                      </a:r>
                    </a:p>
                  </a:txBody>
                  <a:tcPr>
                    <a:solidFill>
                      <a:schemeClr val="tx1">
                        <a:lumMod val="75000"/>
                      </a:schemeClr>
                    </a:solidFill>
                  </a:tcPr>
                </a:tc>
                <a:tc>
                  <a:txBody>
                    <a:bodyPr/>
                    <a:lstStyle/>
                    <a:p>
                      <a:r>
                        <a:rPr lang="en-US" sz="1600">
                          <a:solidFill>
                            <a:srgbClr val="1A1918"/>
                          </a:solidFill>
                        </a:rPr>
                        <a:t>7</a:t>
                      </a:r>
                    </a:p>
                  </a:txBody>
                  <a:tcPr>
                    <a:solidFill>
                      <a:schemeClr val="tx1">
                        <a:lumMod val="75000"/>
                      </a:schemeClr>
                    </a:solidFill>
                  </a:tcPr>
                </a:tc>
                <a:extLst>
                  <a:ext uri="{0D108BD9-81ED-4DB2-BD59-A6C34878D82A}">
                    <a16:rowId xmlns:a16="http://schemas.microsoft.com/office/drawing/2014/main" val="2385005165"/>
                  </a:ext>
                </a:extLst>
              </a:tr>
              <a:tr h="372952">
                <a:tc>
                  <a:txBody>
                    <a:bodyPr/>
                    <a:lstStyle/>
                    <a:p>
                      <a:r>
                        <a:rPr lang="en-US" sz="1600">
                          <a:solidFill>
                            <a:srgbClr val="1A1918"/>
                          </a:solidFill>
                        </a:rPr>
                        <a:t>May</a:t>
                      </a:r>
                    </a:p>
                  </a:txBody>
                  <a:tcPr>
                    <a:solidFill>
                      <a:schemeClr val="bg1">
                        <a:lumMod val="85000"/>
                      </a:schemeClr>
                    </a:solidFill>
                  </a:tcPr>
                </a:tc>
                <a:tc>
                  <a:txBody>
                    <a:bodyPr/>
                    <a:lstStyle/>
                    <a:p>
                      <a:r>
                        <a:rPr lang="en-US" sz="1600">
                          <a:solidFill>
                            <a:srgbClr val="1A1918"/>
                          </a:solidFill>
                        </a:rPr>
                        <a:t>64</a:t>
                      </a:r>
                    </a:p>
                  </a:txBody>
                  <a:tcPr>
                    <a:solidFill>
                      <a:schemeClr val="accent3">
                        <a:lumMod val="60000"/>
                        <a:lumOff val="40000"/>
                      </a:schemeClr>
                    </a:solidFill>
                  </a:tcPr>
                </a:tc>
                <a:tc>
                  <a:txBody>
                    <a:bodyPr/>
                    <a:lstStyle/>
                    <a:p>
                      <a:r>
                        <a:rPr lang="en-US" sz="1600">
                          <a:solidFill>
                            <a:srgbClr val="1A1918"/>
                          </a:solidFill>
                        </a:rPr>
                        <a:t>190</a:t>
                      </a:r>
                    </a:p>
                  </a:txBody>
                  <a:tcPr>
                    <a:solidFill>
                      <a:schemeClr val="accent3">
                        <a:lumMod val="60000"/>
                        <a:lumOff val="40000"/>
                      </a:schemeClr>
                    </a:solidFill>
                  </a:tcPr>
                </a:tc>
                <a:tc>
                  <a:txBody>
                    <a:bodyPr/>
                    <a:lstStyle/>
                    <a:p>
                      <a:r>
                        <a:rPr lang="en-US" sz="1600">
                          <a:solidFill>
                            <a:srgbClr val="1A1918"/>
                          </a:solidFill>
                        </a:rPr>
                        <a:t>17</a:t>
                      </a:r>
                    </a:p>
                  </a:txBody>
                  <a:tcPr>
                    <a:solidFill>
                      <a:srgbClr val="9FCED1"/>
                    </a:solidFill>
                  </a:tcPr>
                </a:tc>
                <a:tc>
                  <a:txBody>
                    <a:bodyPr/>
                    <a:lstStyle/>
                    <a:p>
                      <a:r>
                        <a:rPr lang="en-US" sz="1600">
                          <a:solidFill>
                            <a:srgbClr val="1A1918"/>
                          </a:solidFill>
                        </a:rPr>
                        <a:t>102</a:t>
                      </a:r>
                    </a:p>
                  </a:txBody>
                  <a:tcPr>
                    <a:solidFill>
                      <a:srgbClr val="9FCED1"/>
                    </a:solidFill>
                  </a:tcPr>
                </a:tc>
                <a:tc>
                  <a:txBody>
                    <a:bodyPr/>
                    <a:lstStyle/>
                    <a:p>
                      <a:r>
                        <a:rPr lang="en-US" sz="1600">
                          <a:solidFill>
                            <a:srgbClr val="1A1918"/>
                          </a:solidFill>
                        </a:rPr>
                        <a:t>52</a:t>
                      </a:r>
                    </a:p>
                  </a:txBody>
                  <a:tcPr>
                    <a:solidFill>
                      <a:schemeClr val="accent3">
                        <a:lumMod val="60000"/>
                        <a:lumOff val="40000"/>
                      </a:schemeClr>
                    </a:solidFill>
                  </a:tcPr>
                </a:tc>
                <a:tc>
                  <a:txBody>
                    <a:bodyPr/>
                    <a:lstStyle/>
                    <a:p>
                      <a:r>
                        <a:rPr lang="en-US" sz="1600">
                          <a:solidFill>
                            <a:srgbClr val="1A1918"/>
                          </a:solidFill>
                        </a:rPr>
                        <a:t>178</a:t>
                      </a:r>
                    </a:p>
                  </a:txBody>
                  <a:tcPr>
                    <a:solidFill>
                      <a:schemeClr val="accent3">
                        <a:lumMod val="60000"/>
                        <a:lumOff val="40000"/>
                      </a:schemeClr>
                    </a:solidFill>
                  </a:tcPr>
                </a:tc>
                <a:tc>
                  <a:txBody>
                    <a:bodyPr/>
                    <a:lstStyle/>
                    <a:p>
                      <a:r>
                        <a:rPr lang="en-US" sz="1600">
                          <a:solidFill>
                            <a:srgbClr val="1A1918"/>
                          </a:solidFill>
                        </a:rPr>
                        <a:t>14</a:t>
                      </a:r>
                    </a:p>
                  </a:txBody>
                  <a:tcPr>
                    <a:solidFill>
                      <a:srgbClr val="9FCED1"/>
                    </a:solidFill>
                  </a:tcPr>
                </a:tc>
                <a:tc>
                  <a:txBody>
                    <a:bodyPr/>
                    <a:lstStyle/>
                    <a:p>
                      <a:r>
                        <a:rPr lang="en-US" sz="1600">
                          <a:solidFill>
                            <a:srgbClr val="1A1918"/>
                          </a:solidFill>
                        </a:rPr>
                        <a:t>44</a:t>
                      </a:r>
                    </a:p>
                  </a:txBody>
                  <a:tcPr>
                    <a:solidFill>
                      <a:srgbClr val="9FCED1"/>
                    </a:solidFill>
                  </a:tcPr>
                </a:tc>
                <a:tc>
                  <a:txBody>
                    <a:bodyPr/>
                    <a:lstStyle/>
                    <a:p>
                      <a:r>
                        <a:rPr lang="en-US" sz="1600">
                          <a:solidFill>
                            <a:srgbClr val="1A1918"/>
                          </a:solidFill>
                        </a:rPr>
                        <a:t>8</a:t>
                      </a:r>
                    </a:p>
                  </a:txBody>
                  <a:tcPr>
                    <a:solidFill>
                      <a:srgbClr val="80AB74"/>
                    </a:solidFill>
                  </a:tcPr>
                </a:tc>
                <a:tc>
                  <a:txBody>
                    <a:bodyPr/>
                    <a:lstStyle/>
                    <a:p>
                      <a:r>
                        <a:rPr lang="en-US" sz="1600">
                          <a:solidFill>
                            <a:srgbClr val="1A1918"/>
                          </a:solidFill>
                        </a:rPr>
                        <a:t>58</a:t>
                      </a:r>
                    </a:p>
                  </a:txBody>
                  <a:tcPr>
                    <a:solidFill>
                      <a:srgbClr val="80AB74"/>
                    </a:solidFill>
                  </a:tcPr>
                </a:tc>
                <a:tc>
                  <a:txBody>
                    <a:bodyPr/>
                    <a:lstStyle/>
                    <a:p>
                      <a:r>
                        <a:rPr lang="en-US" sz="1600">
                          <a:solidFill>
                            <a:srgbClr val="1A1918"/>
                          </a:solidFill>
                        </a:rPr>
                        <a:t>4</a:t>
                      </a:r>
                    </a:p>
                  </a:txBody>
                  <a:tcPr>
                    <a:solidFill>
                      <a:schemeClr val="tx1">
                        <a:lumMod val="75000"/>
                      </a:schemeClr>
                    </a:solidFill>
                  </a:tcPr>
                </a:tc>
                <a:tc>
                  <a:txBody>
                    <a:bodyPr/>
                    <a:lstStyle/>
                    <a:p>
                      <a:r>
                        <a:rPr lang="en-US" sz="1600">
                          <a:solidFill>
                            <a:srgbClr val="1A1918"/>
                          </a:solidFill>
                        </a:rPr>
                        <a:t>33</a:t>
                      </a:r>
                    </a:p>
                  </a:txBody>
                  <a:tcPr>
                    <a:solidFill>
                      <a:schemeClr val="tx1">
                        <a:lumMod val="75000"/>
                      </a:schemeClr>
                    </a:solidFill>
                  </a:tcPr>
                </a:tc>
                <a:extLst>
                  <a:ext uri="{0D108BD9-81ED-4DB2-BD59-A6C34878D82A}">
                    <a16:rowId xmlns:a16="http://schemas.microsoft.com/office/drawing/2014/main" val="1690394060"/>
                  </a:ext>
                </a:extLst>
              </a:tr>
              <a:tr h="372952">
                <a:tc>
                  <a:txBody>
                    <a:bodyPr/>
                    <a:lstStyle/>
                    <a:p>
                      <a:r>
                        <a:rPr lang="en-US" sz="1600">
                          <a:solidFill>
                            <a:srgbClr val="1A1918"/>
                          </a:solidFill>
                        </a:rPr>
                        <a:t>Jun</a:t>
                      </a:r>
                    </a:p>
                  </a:txBody>
                  <a:tcPr>
                    <a:solidFill>
                      <a:schemeClr val="bg1">
                        <a:lumMod val="85000"/>
                      </a:schemeClr>
                    </a:solidFill>
                  </a:tcPr>
                </a:tc>
                <a:tc>
                  <a:txBody>
                    <a:bodyPr/>
                    <a:lstStyle/>
                    <a:p>
                      <a:r>
                        <a:rPr lang="en-US" sz="1600">
                          <a:solidFill>
                            <a:srgbClr val="1A1918"/>
                          </a:solidFill>
                        </a:rPr>
                        <a:t>34</a:t>
                      </a:r>
                    </a:p>
                  </a:txBody>
                  <a:tcPr>
                    <a:solidFill>
                      <a:schemeClr val="accent3">
                        <a:lumMod val="60000"/>
                        <a:lumOff val="40000"/>
                      </a:schemeClr>
                    </a:solidFill>
                  </a:tcPr>
                </a:tc>
                <a:tc>
                  <a:txBody>
                    <a:bodyPr/>
                    <a:lstStyle/>
                    <a:p>
                      <a:r>
                        <a:rPr lang="en-US" sz="1600">
                          <a:solidFill>
                            <a:srgbClr val="1A1918"/>
                          </a:solidFill>
                        </a:rPr>
                        <a:t>44</a:t>
                      </a:r>
                    </a:p>
                  </a:txBody>
                  <a:tcPr>
                    <a:solidFill>
                      <a:schemeClr val="accent3">
                        <a:lumMod val="60000"/>
                        <a:lumOff val="40000"/>
                      </a:schemeClr>
                    </a:solidFill>
                  </a:tcPr>
                </a:tc>
                <a:tc>
                  <a:txBody>
                    <a:bodyPr/>
                    <a:lstStyle/>
                    <a:p>
                      <a:r>
                        <a:rPr lang="en-US" sz="1600">
                          <a:solidFill>
                            <a:srgbClr val="1A1918"/>
                          </a:solidFill>
                        </a:rPr>
                        <a:t>2</a:t>
                      </a:r>
                    </a:p>
                  </a:txBody>
                  <a:tcPr>
                    <a:solidFill>
                      <a:srgbClr val="9FCED1"/>
                    </a:solidFill>
                  </a:tcPr>
                </a:tc>
                <a:tc>
                  <a:txBody>
                    <a:bodyPr/>
                    <a:lstStyle/>
                    <a:p>
                      <a:r>
                        <a:rPr lang="en-US" sz="1600">
                          <a:solidFill>
                            <a:srgbClr val="1A1918"/>
                          </a:solidFill>
                        </a:rPr>
                        <a:t>6</a:t>
                      </a:r>
                    </a:p>
                  </a:txBody>
                  <a:tcPr>
                    <a:solidFill>
                      <a:srgbClr val="9FCED1"/>
                    </a:solidFill>
                  </a:tcPr>
                </a:tc>
                <a:tc>
                  <a:txBody>
                    <a:bodyPr/>
                    <a:lstStyle/>
                    <a:p>
                      <a:r>
                        <a:rPr lang="en-US" sz="1600">
                          <a:solidFill>
                            <a:srgbClr val="1A1918"/>
                          </a:solidFill>
                        </a:rPr>
                        <a:t>38</a:t>
                      </a:r>
                    </a:p>
                  </a:txBody>
                  <a:tcPr>
                    <a:solidFill>
                      <a:schemeClr val="accent3">
                        <a:lumMod val="60000"/>
                        <a:lumOff val="40000"/>
                      </a:schemeClr>
                    </a:solidFill>
                  </a:tcPr>
                </a:tc>
                <a:tc>
                  <a:txBody>
                    <a:bodyPr/>
                    <a:lstStyle/>
                    <a:p>
                      <a:r>
                        <a:rPr lang="en-US" sz="1600">
                          <a:solidFill>
                            <a:srgbClr val="1A1918"/>
                          </a:solidFill>
                        </a:rPr>
                        <a:t>133</a:t>
                      </a:r>
                    </a:p>
                  </a:txBody>
                  <a:tcPr>
                    <a:solidFill>
                      <a:schemeClr val="accent3">
                        <a:lumMod val="60000"/>
                        <a:lumOff val="40000"/>
                      </a:schemeClr>
                    </a:solidFill>
                  </a:tcPr>
                </a:tc>
                <a:tc>
                  <a:txBody>
                    <a:bodyPr/>
                    <a:lstStyle/>
                    <a:p>
                      <a:r>
                        <a:rPr lang="en-US" sz="1600">
                          <a:solidFill>
                            <a:srgbClr val="1A1918"/>
                          </a:solidFill>
                        </a:rPr>
                        <a:t>13</a:t>
                      </a:r>
                    </a:p>
                  </a:txBody>
                  <a:tcPr>
                    <a:solidFill>
                      <a:srgbClr val="9FCED1"/>
                    </a:solidFill>
                  </a:tcPr>
                </a:tc>
                <a:tc>
                  <a:txBody>
                    <a:bodyPr/>
                    <a:lstStyle/>
                    <a:p>
                      <a:r>
                        <a:rPr lang="en-US" sz="1600">
                          <a:solidFill>
                            <a:srgbClr val="1A1918"/>
                          </a:solidFill>
                        </a:rPr>
                        <a:t>50</a:t>
                      </a:r>
                    </a:p>
                  </a:txBody>
                  <a:tcPr>
                    <a:solidFill>
                      <a:srgbClr val="9FCED1"/>
                    </a:solidFill>
                  </a:tcPr>
                </a:tc>
                <a:tc>
                  <a:txBody>
                    <a:bodyPr/>
                    <a:lstStyle/>
                    <a:p>
                      <a:r>
                        <a:rPr lang="en-US" sz="1600">
                          <a:solidFill>
                            <a:srgbClr val="1A1918"/>
                          </a:solidFill>
                        </a:rPr>
                        <a:t>16</a:t>
                      </a:r>
                    </a:p>
                  </a:txBody>
                  <a:tcPr>
                    <a:solidFill>
                      <a:srgbClr val="80AB74"/>
                    </a:solidFill>
                  </a:tcPr>
                </a:tc>
                <a:tc>
                  <a:txBody>
                    <a:bodyPr/>
                    <a:lstStyle/>
                    <a:p>
                      <a:r>
                        <a:rPr lang="en-US" sz="1600">
                          <a:solidFill>
                            <a:srgbClr val="1A1918"/>
                          </a:solidFill>
                        </a:rPr>
                        <a:t>34</a:t>
                      </a:r>
                    </a:p>
                  </a:txBody>
                  <a:tcPr>
                    <a:solidFill>
                      <a:srgbClr val="80AB74"/>
                    </a:solidFill>
                  </a:tcPr>
                </a:tc>
                <a:tc>
                  <a:txBody>
                    <a:bodyPr/>
                    <a:lstStyle/>
                    <a:p>
                      <a:r>
                        <a:rPr lang="en-US" sz="1600">
                          <a:solidFill>
                            <a:srgbClr val="1A1918"/>
                          </a:solidFill>
                        </a:rPr>
                        <a:t>0</a:t>
                      </a:r>
                    </a:p>
                  </a:txBody>
                  <a:tcPr>
                    <a:solidFill>
                      <a:schemeClr val="tx1">
                        <a:lumMod val="75000"/>
                      </a:schemeClr>
                    </a:solidFill>
                  </a:tcPr>
                </a:tc>
                <a:tc>
                  <a:txBody>
                    <a:bodyPr/>
                    <a:lstStyle/>
                    <a:p>
                      <a:r>
                        <a:rPr lang="en-US" sz="1600">
                          <a:solidFill>
                            <a:srgbClr val="1A1918"/>
                          </a:solidFill>
                        </a:rPr>
                        <a:t>0</a:t>
                      </a:r>
                    </a:p>
                  </a:txBody>
                  <a:tcPr>
                    <a:solidFill>
                      <a:schemeClr val="tx1">
                        <a:lumMod val="75000"/>
                      </a:schemeClr>
                    </a:solidFill>
                  </a:tcPr>
                </a:tc>
                <a:extLst>
                  <a:ext uri="{0D108BD9-81ED-4DB2-BD59-A6C34878D82A}">
                    <a16:rowId xmlns:a16="http://schemas.microsoft.com/office/drawing/2014/main" val="2485842482"/>
                  </a:ext>
                </a:extLst>
              </a:tr>
              <a:tr h="372952">
                <a:tc>
                  <a:txBody>
                    <a:bodyPr/>
                    <a:lstStyle/>
                    <a:p>
                      <a:r>
                        <a:rPr lang="en-US" sz="1600">
                          <a:solidFill>
                            <a:srgbClr val="1A1918"/>
                          </a:solidFill>
                        </a:rPr>
                        <a:t>Jul</a:t>
                      </a:r>
                    </a:p>
                  </a:txBody>
                  <a:tcPr>
                    <a:solidFill>
                      <a:schemeClr val="bg1">
                        <a:lumMod val="85000"/>
                      </a:schemeClr>
                    </a:solidFill>
                  </a:tcPr>
                </a:tc>
                <a:tc>
                  <a:txBody>
                    <a:bodyPr/>
                    <a:lstStyle/>
                    <a:p>
                      <a:r>
                        <a:rPr lang="en-US" sz="1600">
                          <a:solidFill>
                            <a:srgbClr val="1A1918"/>
                          </a:solidFill>
                        </a:rPr>
                        <a:t>153</a:t>
                      </a:r>
                    </a:p>
                  </a:txBody>
                  <a:tcPr>
                    <a:solidFill>
                      <a:schemeClr val="accent3">
                        <a:lumMod val="60000"/>
                        <a:lumOff val="40000"/>
                      </a:schemeClr>
                    </a:solidFill>
                  </a:tcPr>
                </a:tc>
                <a:tc>
                  <a:txBody>
                    <a:bodyPr/>
                    <a:lstStyle/>
                    <a:p>
                      <a:r>
                        <a:rPr lang="en-US" sz="1600">
                          <a:solidFill>
                            <a:srgbClr val="1A1918"/>
                          </a:solidFill>
                        </a:rPr>
                        <a:t>341</a:t>
                      </a:r>
                    </a:p>
                  </a:txBody>
                  <a:tcPr>
                    <a:solidFill>
                      <a:schemeClr val="accent3">
                        <a:lumMod val="60000"/>
                        <a:lumOff val="40000"/>
                      </a:schemeClr>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216</a:t>
                      </a:r>
                    </a:p>
                  </a:txBody>
                  <a:tcPr>
                    <a:solidFill>
                      <a:schemeClr val="accent3">
                        <a:lumMod val="60000"/>
                        <a:lumOff val="40000"/>
                      </a:schemeClr>
                    </a:solidFill>
                  </a:tcPr>
                </a:tc>
                <a:tc>
                  <a:txBody>
                    <a:bodyPr/>
                    <a:lstStyle/>
                    <a:p>
                      <a:r>
                        <a:rPr lang="en-US" sz="1600">
                          <a:solidFill>
                            <a:srgbClr val="1A1918"/>
                          </a:solidFill>
                        </a:rPr>
                        <a:t>627</a:t>
                      </a:r>
                    </a:p>
                  </a:txBody>
                  <a:tcPr>
                    <a:solidFill>
                      <a:schemeClr val="accent3">
                        <a:lumMod val="60000"/>
                        <a:lumOff val="40000"/>
                      </a:schemeClr>
                    </a:solidFill>
                  </a:tcPr>
                </a:tc>
                <a:tc>
                  <a:txBody>
                    <a:bodyPr/>
                    <a:lstStyle/>
                    <a:p>
                      <a:r>
                        <a:rPr lang="en-US" sz="1600">
                          <a:solidFill>
                            <a:srgbClr val="1A1918"/>
                          </a:solidFill>
                        </a:rPr>
                        <a:t>3</a:t>
                      </a:r>
                    </a:p>
                  </a:txBody>
                  <a:tcPr>
                    <a:solidFill>
                      <a:srgbClr val="9FCED1"/>
                    </a:solidFill>
                  </a:tcPr>
                </a:tc>
                <a:tc>
                  <a:txBody>
                    <a:bodyPr/>
                    <a:lstStyle/>
                    <a:p>
                      <a:r>
                        <a:rPr lang="en-US" sz="1600">
                          <a:solidFill>
                            <a:srgbClr val="1A1918"/>
                          </a:solidFill>
                        </a:rPr>
                        <a:t>4</a:t>
                      </a:r>
                    </a:p>
                  </a:txBody>
                  <a:tcPr>
                    <a:solidFill>
                      <a:srgbClr val="9FCED1"/>
                    </a:solidFill>
                  </a:tcPr>
                </a:tc>
                <a:tc>
                  <a:txBody>
                    <a:bodyPr/>
                    <a:lstStyle/>
                    <a:p>
                      <a:r>
                        <a:rPr lang="en-US" sz="1600">
                          <a:solidFill>
                            <a:srgbClr val="1A1918"/>
                          </a:solidFill>
                        </a:rPr>
                        <a:t>22</a:t>
                      </a:r>
                    </a:p>
                  </a:txBody>
                  <a:tcPr>
                    <a:solidFill>
                      <a:srgbClr val="80AB74"/>
                    </a:solidFill>
                  </a:tcPr>
                </a:tc>
                <a:tc>
                  <a:txBody>
                    <a:bodyPr/>
                    <a:lstStyle/>
                    <a:p>
                      <a:r>
                        <a:rPr lang="en-US" sz="1600">
                          <a:solidFill>
                            <a:srgbClr val="1A1918"/>
                          </a:solidFill>
                        </a:rPr>
                        <a:t>91</a:t>
                      </a:r>
                    </a:p>
                  </a:txBody>
                  <a:tcPr>
                    <a:solidFill>
                      <a:srgbClr val="80AB74"/>
                    </a:solidFill>
                  </a:tcPr>
                </a:tc>
                <a:tc>
                  <a:txBody>
                    <a:bodyPr/>
                    <a:lstStyle/>
                    <a:p>
                      <a:r>
                        <a:rPr lang="en-US" sz="1600">
                          <a:solidFill>
                            <a:srgbClr val="1A1918"/>
                          </a:solidFill>
                        </a:rPr>
                        <a:t>0</a:t>
                      </a:r>
                    </a:p>
                  </a:txBody>
                  <a:tcPr>
                    <a:solidFill>
                      <a:schemeClr val="tx1">
                        <a:lumMod val="75000"/>
                      </a:schemeClr>
                    </a:solidFill>
                  </a:tcPr>
                </a:tc>
                <a:tc>
                  <a:txBody>
                    <a:bodyPr/>
                    <a:lstStyle/>
                    <a:p>
                      <a:r>
                        <a:rPr lang="en-US" sz="1600">
                          <a:solidFill>
                            <a:srgbClr val="1A1918"/>
                          </a:solidFill>
                        </a:rPr>
                        <a:t>0</a:t>
                      </a:r>
                    </a:p>
                  </a:txBody>
                  <a:tcPr>
                    <a:solidFill>
                      <a:schemeClr val="tx1">
                        <a:lumMod val="75000"/>
                      </a:schemeClr>
                    </a:solidFill>
                  </a:tcPr>
                </a:tc>
                <a:extLst>
                  <a:ext uri="{0D108BD9-81ED-4DB2-BD59-A6C34878D82A}">
                    <a16:rowId xmlns:a16="http://schemas.microsoft.com/office/drawing/2014/main" val="330431910"/>
                  </a:ext>
                </a:extLst>
              </a:tr>
              <a:tr h="372952">
                <a:tc>
                  <a:txBody>
                    <a:bodyPr/>
                    <a:lstStyle/>
                    <a:p>
                      <a:r>
                        <a:rPr lang="en-US" sz="1600">
                          <a:solidFill>
                            <a:srgbClr val="1A1918"/>
                          </a:solidFill>
                        </a:rPr>
                        <a:t>Aug</a:t>
                      </a:r>
                    </a:p>
                  </a:txBody>
                  <a:tcPr>
                    <a:solidFill>
                      <a:schemeClr val="bg1">
                        <a:lumMod val="85000"/>
                      </a:schemeClr>
                    </a:solidFill>
                  </a:tcPr>
                </a:tc>
                <a:tc>
                  <a:txBody>
                    <a:bodyPr/>
                    <a:lstStyle/>
                    <a:p>
                      <a:r>
                        <a:rPr lang="en-US" sz="1600">
                          <a:solidFill>
                            <a:srgbClr val="1A1918"/>
                          </a:solidFill>
                        </a:rPr>
                        <a:t>253</a:t>
                      </a:r>
                    </a:p>
                  </a:txBody>
                  <a:tcPr>
                    <a:solidFill>
                      <a:schemeClr val="accent3">
                        <a:lumMod val="60000"/>
                        <a:lumOff val="40000"/>
                      </a:schemeClr>
                    </a:solidFill>
                  </a:tcPr>
                </a:tc>
                <a:tc>
                  <a:txBody>
                    <a:bodyPr/>
                    <a:lstStyle/>
                    <a:p>
                      <a:r>
                        <a:rPr lang="en-US" sz="1600">
                          <a:solidFill>
                            <a:srgbClr val="1A1918"/>
                          </a:solidFill>
                        </a:rPr>
                        <a:t>818</a:t>
                      </a:r>
                    </a:p>
                  </a:txBody>
                  <a:tcPr>
                    <a:solidFill>
                      <a:schemeClr val="accent3">
                        <a:lumMod val="60000"/>
                        <a:lumOff val="40000"/>
                      </a:schemeClr>
                    </a:solidFill>
                  </a:tcPr>
                </a:tc>
                <a:tc>
                  <a:txBody>
                    <a:bodyPr/>
                    <a:lstStyle/>
                    <a:p>
                      <a:r>
                        <a:rPr lang="en-US" sz="1600">
                          <a:solidFill>
                            <a:srgbClr val="1A1918"/>
                          </a:solidFill>
                        </a:rPr>
                        <a:t>6</a:t>
                      </a:r>
                    </a:p>
                  </a:txBody>
                  <a:tcPr>
                    <a:solidFill>
                      <a:srgbClr val="9FCED1"/>
                    </a:solidFill>
                  </a:tcPr>
                </a:tc>
                <a:tc>
                  <a:txBody>
                    <a:bodyPr/>
                    <a:lstStyle/>
                    <a:p>
                      <a:r>
                        <a:rPr lang="en-US" sz="1600">
                          <a:solidFill>
                            <a:srgbClr val="1A1918"/>
                          </a:solidFill>
                        </a:rPr>
                        <a:t>32</a:t>
                      </a:r>
                    </a:p>
                  </a:txBody>
                  <a:tcPr>
                    <a:solidFill>
                      <a:srgbClr val="9FCED1"/>
                    </a:solidFill>
                  </a:tcPr>
                </a:tc>
                <a:tc>
                  <a:txBody>
                    <a:bodyPr/>
                    <a:lstStyle/>
                    <a:p>
                      <a:r>
                        <a:rPr lang="en-US" sz="1600">
                          <a:solidFill>
                            <a:srgbClr val="1A1918"/>
                          </a:solidFill>
                        </a:rPr>
                        <a:t>183</a:t>
                      </a:r>
                    </a:p>
                  </a:txBody>
                  <a:tcPr>
                    <a:solidFill>
                      <a:schemeClr val="accent3">
                        <a:lumMod val="60000"/>
                        <a:lumOff val="40000"/>
                      </a:schemeClr>
                    </a:solidFill>
                  </a:tcPr>
                </a:tc>
                <a:tc>
                  <a:txBody>
                    <a:bodyPr/>
                    <a:lstStyle/>
                    <a:p>
                      <a:r>
                        <a:rPr lang="en-US" sz="1600">
                          <a:solidFill>
                            <a:srgbClr val="1A1918"/>
                          </a:solidFill>
                        </a:rPr>
                        <a:t>580</a:t>
                      </a:r>
                    </a:p>
                  </a:txBody>
                  <a:tcPr>
                    <a:solidFill>
                      <a:schemeClr val="accent3">
                        <a:lumMod val="60000"/>
                        <a:lumOff val="40000"/>
                      </a:schemeClr>
                    </a:solidFill>
                  </a:tcPr>
                </a:tc>
                <a:tc>
                  <a:txBody>
                    <a:bodyPr/>
                    <a:lstStyle/>
                    <a:p>
                      <a:r>
                        <a:rPr lang="en-US" sz="1600">
                          <a:solidFill>
                            <a:srgbClr val="1A1918"/>
                          </a:solidFill>
                        </a:rPr>
                        <a:t>7</a:t>
                      </a:r>
                    </a:p>
                  </a:txBody>
                  <a:tcPr>
                    <a:solidFill>
                      <a:srgbClr val="9FCED1"/>
                    </a:solidFill>
                  </a:tcPr>
                </a:tc>
                <a:tc>
                  <a:txBody>
                    <a:bodyPr/>
                    <a:lstStyle/>
                    <a:p>
                      <a:r>
                        <a:rPr lang="en-US" sz="1600">
                          <a:solidFill>
                            <a:srgbClr val="1A1918"/>
                          </a:solidFill>
                        </a:rPr>
                        <a:t>8</a:t>
                      </a:r>
                    </a:p>
                  </a:txBody>
                  <a:tcPr>
                    <a:solidFill>
                      <a:srgbClr val="9FCED1"/>
                    </a:solidFill>
                  </a:tcPr>
                </a:tc>
                <a:tc>
                  <a:txBody>
                    <a:bodyPr/>
                    <a:lstStyle/>
                    <a:p>
                      <a:r>
                        <a:rPr lang="en-US" sz="1600">
                          <a:solidFill>
                            <a:srgbClr val="1A1918"/>
                          </a:solidFill>
                        </a:rPr>
                        <a:t>22</a:t>
                      </a:r>
                    </a:p>
                  </a:txBody>
                  <a:tcPr>
                    <a:solidFill>
                      <a:srgbClr val="80AB74"/>
                    </a:solidFill>
                  </a:tcPr>
                </a:tc>
                <a:tc>
                  <a:txBody>
                    <a:bodyPr/>
                    <a:lstStyle/>
                    <a:p>
                      <a:r>
                        <a:rPr lang="en-US" sz="1600">
                          <a:solidFill>
                            <a:srgbClr val="1A1918"/>
                          </a:solidFill>
                        </a:rPr>
                        <a:t>75</a:t>
                      </a:r>
                    </a:p>
                  </a:txBody>
                  <a:tcPr>
                    <a:solidFill>
                      <a:srgbClr val="80AB74"/>
                    </a:solidFill>
                  </a:tcPr>
                </a:tc>
                <a:tc>
                  <a:txBody>
                    <a:bodyPr/>
                    <a:lstStyle/>
                    <a:p>
                      <a:r>
                        <a:rPr lang="en-US" sz="1600">
                          <a:solidFill>
                            <a:srgbClr val="1A1918"/>
                          </a:solidFill>
                        </a:rPr>
                        <a:t>0</a:t>
                      </a:r>
                    </a:p>
                  </a:txBody>
                  <a:tcPr>
                    <a:solidFill>
                      <a:schemeClr val="tx1">
                        <a:lumMod val="75000"/>
                      </a:schemeClr>
                    </a:solidFill>
                  </a:tcPr>
                </a:tc>
                <a:tc>
                  <a:txBody>
                    <a:bodyPr/>
                    <a:lstStyle/>
                    <a:p>
                      <a:r>
                        <a:rPr lang="en-US" sz="1600">
                          <a:solidFill>
                            <a:srgbClr val="1A1918"/>
                          </a:solidFill>
                        </a:rPr>
                        <a:t>0</a:t>
                      </a:r>
                    </a:p>
                  </a:txBody>
                  <a:tcPr>
                    <a:solidFill>
                      <a:schemeClr val="tx1">
                        <a:lumMod val="75000"/>
                      </a:schemeClr>
                    </a:solidFill>
                  </a:tcPr>
                </a:tc>
                <a:extLst>
                  <a:ext uri="{0D108BD9-81ED-4DB2-BD59-A6C34878D82A}">
                    <a16:rowId xmlns:a16="http://schemas.microsoft.com/office/drawing/2014/main" val="1874125562"/>
                  </a:ext>
                </a:extLst>
              </a:tr>
              <a:tr h="372952">
                <a:tc>
                  <a:txBody>
                    <a:bodyPr/>
                    <a:lstStyle/>
                    <a:p>
                      <a:r>
                        <a:rPr lang="en-US" sz="1600">
                          <a:solidFill>
                            <a:srgbClr val="1A1918"/>
                          </a:solidFill>
                        </a:rPr>
                        <a:t>Sep</a:t>
                      </a:r>
                    </a:p>
                  </a:txBody>
                  <a:tcPr>
                    <a:solidFill>
                      <a:schemeClr val="bg1">
                        <a:lumMod val="85000"/>
                      </a:schemeClr>
                    </a:solidFill>
                  </a:tcPr>
                </a:tc>
                <a:tc>
                  <a:txBody>
                    <a:bodyPr/>
                    <a:lstStyle/>
                    <a:p>
                      <a:r>
                        <a:rPr lang="en-US" sz="1600">
                          <a:solidFill>
                            <a:srgbClr val="1A1918"/>
                          </a:solidFill>
                        </a:rPr>
                        <a:t>33</a:t>
                      </a:r>
                    </a:p>
                  </a:txBody>
                  <a:tcPr>
                    <a:solidFill>
                      <a:schemeClr val="accent3">
                        <a:lumMod val="60000"/>
                        <a:lumOff val="40000"/>
                      </a:schemeClr>
                    </a:solidFill>
                  </a:tcPr>
                </a:tc>
                <a:tc>
                  <a:txBody>
                    <a:bodyPr/>
                    <a:lstStyle/>
                    <a:p>
                      <a:r>
                        <a:rPr lang="en-US" sz="1600">
                          <a:solidFill>
                            <a:srgbClr val="1A1918"/>
                          </a:solidFill>
                        </a:rPr>
                        <a:t>44</a:t>
                      </a:r>
                    </a:p>
                  </a:txBody>
                  <a:tcPr>
                    <a:solidFill>
                      <a:schemeClr val="accent3">
                        <a:lumMod val="60000"/>
                        <a:lumOff val="40000"/>
                      </a:schemeClr>
                    </a:solidFill>
                  </a:tcPr>
                </a:tc>
                <a:tc>
                  <a:txBody>
                    <a:bodyPr/>
                    <a:lstStyle/>
                    <a:p>
                      <a:r>
                        <a:rPr lang="en-US" sz="1600">
                          <a:solidFill>
                            <a:srgbClr val="1A1918"/>
                          </a:solidFill>
                        </a:rPr>
                        <a:t>8</a:t>
                      </a:r>
                    </a:p>
                  </a:txBody>
                  <a:tcPr>
                    <a:solidFill>
                      <a:srgbClr val="9FCED1"/>
                    </a:solidFill>
                  </a:tcPr>
                </a:tc>
                <a:tc>
                  <a:txBody>
                    <a:bodyPr/>
                    <a:lstStyle/>
                    <a:p>
                      <a:r>
                        <a:rPr lang="en-US" sz="1600">
                          <a:solidFill>
                            <a:srgbClr val="1A1918"/>
                          </a:solidFill>
                        </a:rPr>
                        <a:t>22</a:t>
                      </a:r>
                    </a:p>
                  </a:txBody>
                  <a:tcPr>
                    <a:solidFill>
                      <a:srgbClr val="9FCED1"/>
                    </a:solidFill>
                  </a:tcPr>
                </a:tc>
                <a:tc>
                  <a:txBody>
                    <a:bodyPr/>
                    <a:lstStyle/>
                    <a:p>
                      <a:r>
                        <a:rPr lang="en-US" sz="1600">
                          <a:solidFill>
                            <a:srgbClr val="1A1918"/>
                          </a:solidFill>
                        </a:rPr>
                        <a:t>162</a:t>
                      </a:r>
                    </a:p>
                  </a:txBody>
                  <a:tcPr>
                    <a:solidFill>
                      <a:schemeClr val="accent3">
                        <a:lumMod val="60000"/>
                        <a:lumOff val="40000"/>
                      </a:schemeClr>
                    </a:solidFill>
                  </a:tcPr>
                </a:tc>
                <a:tc>
                  <a:txBody>
                    <a:bodyPr/>
                    <a:lstStyle/>
                    <a:p>
                      <a:r>
                        <a:rPr lang="en-US" sz="1600">
                          <a:solidFill>
                            <a:srgbClr val="1A1918"/>
                          </a:solidFill>
                        </a:rPr>
                        <a:t>612</a:t>
                      </a:r>
                    </a:p>
                  </a:txBody>
                  <a:tcPr>
                    <a:solidFill>
                      <a:schemeClr val="accent3">
                        <a:lumMod val="60000"/>
                        <a:lumOff val="40000"/>
                      </a:schemeClr>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0</a:t>
                      </a:r>
                    </a:p>
                  </a:txBody>
                  <a:tcPr>
                    <a:solidFill>
                      <a:srgbClr val="9FCED1"/>
                    </a:solidFill>
                  </a:tcPr>
                </a:tc>
                <a:tc>
                  <a:txBody>
                    <a:bodyPr/>
                    <a:lstStyle/>
                    <a:p>
                      <a:r>
                        <a:rPr lang="en-US" sz="1600">
                          <a:solidFill>
                            <a:srgbClr val="1A1918"/>
                          </a:solidFill>
                        </a:rPr>
                        <a:t>36</a:t>
                      </a:r>
                    </a:p>
                  </a:txBody>
                  <a:tcPr>
                    <a:solidFill>
                      <a:srgbClr val="80AB74"/>
                    </a:solidFill>
                  </a:tcPr>
                </a:tc>
                <a:tc>
                  <a:txBody>
                    <a:bodyPr/>
                    <a:lstStyle/>
                    <a:p>
                      <a:r>
                        <a:rPr lang="en-US" sz="1600">
                          <a:solidFill>
                            <a:srgbClr val="1A1918"/>
                          </a:solidFill>
                        </a:rPr>
                        <a:t>144</a:t>
                      </a:r>
                    </a:p>
                  </a:txBody>
                  <a:tcPr>
                    <a:solidFill>
                      <a:srgbClr val="80AB74"/>
                    </a:solidFill>
                  </a:tcPr>
                </a:tc>
                <a:tc>
                  <a:txBody>
                    <a:bodyPr/>
                    <a:lstStyle/>
                    <a:p>
                      <a:r>
                        <a:rPr lang="en-US" sz="1600">
                          <a:solidFill>
                            <a:srgbClr val="1A1918"/>
                          </a:solidFill>
                        </a:rPr>
                        <a:t>0</a:t>
                      </a:r>
                    </a:p>
                  </a:txBody>
                  <a:tcPr>
                    <a:solidFill>
                      <a:schemeClr val="tx1">
                        <a:lumMod val="75000"/>
                      </a:schemeClr>
                    </a:solidFill>
                  </a:tcPr>
                </a:tc>
                <a:tc>
                  <a:txBody>
                    <a:bodyPr/>
                    <a:lstStyle/>
                    <a:p>
                      <a:r>
                        <a:rPr lang="en-US" sz="1600">
                          <a:solidFill>
                            <a:srgbClr val="1A1918"/>
                          </a:solidFill>
                        </a:rPr>
                        <a:t>0</a:t>
                      </a:r>
                    </a:p>
                  </a:txBody>
                  <a:tcPr>
                    <a:solidFill>
                      <a:schemeClr val="tx1">
                        <a:lumMod val="75000"/>
                      </a:schemeClr>
                    </a:solidFill>
                  </a:tcPr>
                </a:tc>
                <a:extLst>
                  <a:ext uri="{0D108BD9-81ED-4DB2-BD59-A6C34878D82A}">
                    <a16:rowId xmlns:a16="http://schemas.microsoft.com/office/drawing/2014/main" val="714806191"/>
                  </a:ext>
                </a:extLst>
              </a:tr>
              <a:tr h="372952">
                <a:tc>
                  <a:txBody>
                    <a:bodyPr/>
                    <a:lstStyle/>
                    <a:p>
                      <a:r>
                        <a:rPr lang="en-US" sz="1600" b="1">
                          <a:solidFill>
                            <a:srgbClr val="1A1918"/>
                          </a:solidFill>
                        </a:rPr>
                        <a:t>Total</a:t>
                      </a:r>
                    </a:p>
                  </a:txBody>
                  <a:tcPr>
                    <a:solidFill>
                      <a:schemeClr val="bg1">
                        <a:lumMod val="85000"/>
                      </a:schemeClr>
                    </a:solidFill>
                  </a:tcPr>
                </a:tc>
                <a:tc>
                  <a:txBody>
                    <a:bodyPr/>
                    <a:lstStyle/>
                    <a:p>
                      <a:r>
                        <a:rPr lang="en-US" sz="1600" b="1">
                          <a:solidFill>
                            <a:srgbClr val="1A1918"/>
                          </a:solidFill>
                        </a:rPr>
                        <a:t>1082</a:t>
                      </a:r>
                    </a:p>
                  </a:txBody>
                  <a:tcPr>
                    <a:solidFill>
                      <a:schemeClr val="accent3">
                        <a:lumMod val="60000"/>
                        <a:lumOff val="40000"/>
                      </a:schemeClr>
                    </a:solidFill>
                  </a:tcPr>
                </a:tc>
                <a:tc>
                  <a:txBody>
                    <a:bodyPr/>
                    <a:lstStyle/>
                    <a:p>
                      <a:r>
                        <a:rPr lang="en-US" sz="1600" b="1">
                          <a:solidFill>
                            <a:srgbClr val="1A1918"/>
                          </a:solidFill>
                        </a:rPr>
                        <a:t>4703</a:t>
                      </a:r>
                    </a:p>
                  </a:txBody>
                  <a:tcPr>
                    <a:solidFill>
                      <a:schemeClr val="accent3">
                        <a:lumMod val="60000"/>
                        <a:lumOff val="40000"/>
                      </a:schemeClr>
                    </a:solidFill>
                  </a:tcPr>
                </a:tc>
                <a:tc>
                  <a:txBody>
                    <a:bodyPr/>
                    <a:lstStyle/>
                    <a:p>
                      <a:r>
                        <a:rPr lang="en-US" sz="1600" b="1">
                          <a:solidFill>
                            <a:srgbClr val="1A1918"/>
                          </a:solidFill>
                        </a:rPr>
                        <a:t>71</a:t>
                      </a:r>
                    </a:p>
                  </a:txBody>
                  <a:tcPr>
                    <a:solidFill>
                      <a:srgbClr val="9FCED1"/>
                    </a:solidFill>
                  </a:tcPr>
                </a:tc>
                <a:tc>
                  <a:txBody>
                    <a:bodyPr/>
                    <a:lstStyle/>
                    <a:p>
                      <a:r>
                        <a:rPr lang="en-US" sz="1600" b="1">
                          <a:solidFill>
                            <a:srgbClr val="1A1918"/>
                          </a:solidFill>
                        </a:rPr>
                        <a:t>493</a:t>
                      </a:r>
                    </a:p>
                  </a:txBody>
                  <a:tcPr>
                    <a:solidFill>
                      <a:srgbClr val="9FCED1"/>
                    </a:solidFill>
                  </a:tcPr>
                </a:tc>
                <a:tc>
                  <a:txBody>
                    <a:bodyPr/>
                    <a:lstStyle/>
                    <a:p>
                      <a:r>
                        <a:rPr lang="en-US" sz="1600" b="1">
                          <a:solidFill>
                            <a:srgbClr val="1A1918"/>
                          </a:solidFill>
                        </a:rPr>
                        <a:t>1224</a:t>
                      </a:r>
                    </a:p>
                  </a:txBody>
                  <a:tcPr>
                    <a:solidFill>
                      <a:schemeClr val="accent3">
                        <a:lumMod val="60000"/>
                        <a:lumOff val="40000"/>
                      </a:schemeClr>
                    </a:solidFill>
                  </a:tcPr>
                </a:tc>
                <a:tc>
                  <a:txBody>
                    <a:bodyPr/>
                    <a:lstStyle/>
                    <a:p>
                      <a:r>
                        <a:rPr lang="en-US" sz="1600" b="1">
                          <a:solidFill>
                            <a:srgbClr val="1A1918"/>
                          </a:solidFill>
                        </a:rPr>
                        <a:t>6151</a:t>
                      </a:r>
                    </a:p>
                  </a:txBody>
                  <a:tcPr>
                    <a:solidFill>
                      <a:schemeClr val="accent3">
                        <a:lumMod val="60000"/>
                        <a:lumOff val="40000"/>
                      </a:schemeClr>
                    </a:solidFill>
                  </a:tcPr>
                </a:tc>
                <a:tc>
                  <a:txBody>
                    <a:bodyPr/>
                    <a:lstStyle/>
                    <a:p>
                      <a:r>
                        <a:rPr lang="en-US" sz="1600" b="1">
                          <a:solidFill>
                            <a:srgbClr val="1A1918"/>
                          </a:solidFill>
                        </a:rPr>
                        <a:t>72</a:t>
                      </a:r>
                    </a:p>
                  </a:txBody>
                  <a:tcPr>
                    <a:solidFill>
                      <a:srgbClr val="9FCED1"/>
                    </a:solidFill>
                  </a:tcPr>
                </a:tc>
                <a:tc>
                  <a:txBody>
                    <a:bodyPr/>
                    <a:lstStyle/>
                    <a:p>
                      <a:r>
                        <a:rPr lang="en-US" sz="1600" b="1">
                          <a:solidFill>
                            <a:srgbClr val="1A1918"/>
                          </a:solidFill>
                        </a:rPr>
                        <a:t>321</a:t>
                      </a:r>
                    </a:p>
                  </a:txBody>
                  <a:tcPr>
                    <a:solidFill>
                      <a:srgbClr val="9FCED1"/>
                    </a:solidFill>
                  </a:tcPr>
                </a:tc>
                <a:tc>
                  <a:txBody>
                    <a:bodyPr/>
                    <a:lstStyle/>
                    <a:p>
                      <a:r>
                        <a:rPr lang="en-US" sz="1600" b="1">
                          <a:solidFill>
                            <a:srgbClr val="1A1918"/>
                          </a:solidFill>
                        </a:rPr>
                        <a:t>225</a:t>
                      </a:r>
                    </a:p>
                  </a:txBody>
                  <a:tcPr>
                    <a:solidFill>
                      <a:srgbClr val="80AB74"/>
                    </a:solidFill>
                  </a:tcPr>
                </a:tc>
                <a:tc>
                  <a:txBody>
                    <a:bodyPr/>
                    <a:lstStyle/>
                    <a:p>
                      <a:r>
                        <a:rPr lang="en-US" sz="1600" b="1">
                          <a:solidFill>
                            <a:srgbClr val="1A1918"/>
                          </a:solidFill>
                        </a:rPr>
                        <a:t>821</a:t>
                      </a:r>
                    </a:p>
                  </a:txBody>
                  <a:tcPr>
                    <a:solidFill>
                      <a:srgbClr val="80AB74"/>
                    </a:solidFill>
                  </a:tcPr>
                </a:tc>
                <a:tc>
                  <a:txBody>
                    <a:bodyPr/>
                    <a:lstStyle/>
                    <a:p>
                      <a:r>
                        <a:rPr lang="en-US" sz="1600" b="1">
                          <a:solidFill>
                            <a:srgbClr val="1A1918"/>
                          </a:solidFill>
                        </a:rPr>
                        <a:t>22</a:t>
                      </a:r>
                    </a:p>
                  </a:txBody>
                  <a:tcPr>
                    <a:solidFill>
                      <a:schemeClr val="tx1">
                        <a:lumMod val="75000"/>
                      </a:schemeClr>
                    </a:solidFill>
                  </a:tcPr>
                </a:tc>
                <a:tc>
                  <a:txBody>
                    <a:bodyPr/>
                    <a:lstStyle/>
                    <a:p>
                      <a:r>
                        <a:rPr lang="en-US" sz="1600" b="1">
                          <a:solidFill>
                            <a:srgbClr val="1A1918"/>
                          </a:solidFill>
                        </a:rPr>
                        <a:t>123</a:t>
                      </a:r>
                    </a:p>
                  </a:txBody>
                  <a:tcPr>
                    <a:solidFill>
                      <a:schemeClr val="tx1">
                        <a:lumMod val="75000"/>
                      </a:schemeClr>
                    </a:solidFill>
                  </a:tcPr>
                </a:tc>
                <a:extLst>
                  <a:ext uri="{0D108BD9-81ED-4DB2-BD59-A6C34878D82A}">
                    <a16:rowId xmlns:a16="http://schemas.microsoft.com/office/drawing/2014/main" val="2281887857"/>
                  </a:ext>
                </a:extLst>
              </a:tr>
            </a:tbl>
          </a:graphicData>
        </a:graphic>
      </p:graphicFrame>
      <p:sp>
        <p:nvSpPr>
          <p:cNvPr id="5" name="TextBox 4">
            <a:extLst>
              <a:ext uri="{FF2B5EF4-FFF2-40B4-BE49-F238E27FC236}">
                <a16:creationId xmlns:a16="http://schemas.microsoft.com/office/drawing/2014/main" id="{D79A0A85-B3A6-C07E-3B0F-1D9D2DE10BD9}"/>
              </a:ext>
            </a:extLst>
          </p:cNvPr>
          <p:cNvSpPr txBox="1"/>
          <p:nvPr/>
        </p:nvSpPr>
        <p:spPr>
          <a:xfrm>
            <a:off x="1352282" y="5731099"/>
            <a:ext cx="184731" cy="369332"/>
          </a:xfrm>
          <a:prstGeom prst="rect">
            <a:avLst/>
          </a:prstGeom>
          <a:noFill/>
        </p:spPr>
        <p:txBody>
          <a:bodyPr wrap="none" rtlCol="0">
            <a:spAutoFit/>
          </a:bodyPr>
          <a:lstStyle/>
          <a:p>
            <a:pPr algn="l"/>
            <a:endParaRPr lang="en-US">
              <a:solidFill>
                <a:schemeClr val="bg1"/>
              </a:solidFill>
              <a:latin typeface="Helvetica" pitchFamily="2" charset="0"/>
            </a:endParaRPr>
          </a:p>
        </p:txBody>
      </p:sp>
      <p:sp>
        <p:nvSpPr>
          <p:cNvPr id="6" name="TextBox 5">
            <a:extLst>
              <a:ext uri="{FF2B5EF4-FFF2-40B4-BE49-F238E27FC236}">
                <a16:creationId xmlns:a16="http://schemas.microsoft.com/office/drawing/2014/main" id="{F18F94D3-9363-B816-81AB-9FDE2202EF59}"/>
              </a:ext>
            </a:extLst>
          </p:cNvPr>
          <p:cNvSpPr txBox="1"/>
          <p:nvPr/>
        </p:nvSpPr>
        <p:spPr>
          <a:xfrm>
            <a:off x="7010400" y="0"/>
            <a:ext cx="5257800" cy="923330"/>
          </a:xfrm>
          <a:prstGeom prst="rect">
            <a:avLst/>
          </a:prstGeom>
          <a:noFill/>
        </p:spPr>
        <p:txBody>
          <a:bodyPr wrap="square" rtlCol="0">
            <a:spAutoFit/>
          </a:bodyPr>
          <a:lstStyle/>
          <a:p>
            <a:pPr algn="l"/>
            <a:r>
              <a:rPr lang="en-US" b="1">
                <a:solidFill>
                  <a:srgbClr val="C00000"/>
                </a:solidFill>
                <a:latin typeface="Avenir Medium" panose="02000503020000020003" pitchFamily="2" charset="0"/>
              </a:rPr>
              <a:t>Across individual station records, warm records outweighed cold records ~14:1. For comparison, the ratio last year was ~2:1.</a:t>
            </a:r>
          </a:p>
        </p:txBody>
      </p:sp>
    </p:spTree>
    <p:extLst>
      <p:ext uri="{BB962C8B-B14F-4D97-AF65-F5344CB8AC3E}">
        <p14:creationId xmlns:p14="http://schemas.microsoft.com/office/powerpoint/2010/main" val="461930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B3772-B046-2CF0-E86C-92995D404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A629B-9FB6-BBE4-1AC2-9A399B0DB5DB}"/>
              </a:ext>
            </a:extLst>
          </p:cNvPr>
          <p:cNvSpPr>
            <a:spLocks noGrp="1"/>
          </p:cNvSpPr>
          <p:nvPr>
            <p:ph type="title"/>
          </p:nvPr>
        </p:nvSpPr>
        <p:spPr>
          <a:xfrm>
            <a:off x="408711" y="150161"/>
            <a:ext cx="11083635" cy="830997"/>
          </a:xfrm>
        </p:spPr>
        <p:txBody>
          <a:bodyPr/>
          <a:lstStyle/>
          <a:p>
            <a:r>
              <a:rPr lang="en-US"/>
              <a:t>Record-breaking statewide warmth</a:t>
            </a:r>
          </a:p>
        </p:txBody>
      </p:sp>
      <p:sp>
        <p:nvSpPr>
          <p:cNvPr id="3" name="Text Placeholder 2">
            <a:extLst>
              <a:ext uri="{FF2B5EF4-FFF2-40B4-BE49-F238E27FC236}">
                <a16:creationId xmlns:a16="http://schemas.microsoft.com/office/drawing/2014/main" id="{E1BE433A-06E9-9199-E423-1D0D31E3B393}"/>
              </a:ext>
            </a:extLst>
          </p:cNvPr>
          <p:cNvSpPr>
            <a:spLocks noGrp="1"/>
          </p:cNvSpPr>
          <p:nvPr>
            <p:ph type="body" sz="quarter" idx="10"/>
          </p:nvPr>
        </p:nvSpPr>
        <p:spPr>
          <a:xfrm>
            <a:off x="4722452" y="1400340"/>
            <a:ext cx="6944843" cy="3805529"/>
          </a:xfrm>
        </p:spPr>
        <p:txBody>
          <a:bodyPr/>
          <a:lstStyle/>
          <a:p>
            <a:pPr marL="0" indent="0">
              <a:buNone/>
            </a:pPr>
            <a:r>
              <a:rPr lang="en-US" sz="1900">
                <a:solidFill>
                  <a:schemeClr val="tx2"/>
                </a:solidFill>
                <a:cs typeface="Arial"/>
              </a:rPr>
              <a:t>Averaged across the state, and considering both daily high and low temperatures, July 27, 2026 was the hottest single day on record for Colorado, breaking the previous record from July 21, 2025. Three of the 10 hottest days on record happened this July. </a:t>
            </a:r>
          </a:p>
          <a:p>
            <a:pPr marL="0" indent="0">
              <a:buNone/>
            </a:pPr>
            <a:r>
              <a:rPr lang="en-US" sz="1900">
                <a:solidFill>
                  <a:schemeClr val="tx2"/>
                </a:solidFill>
                <a:cs typeface="Arial"/>
              </a:rPr>
              <a:t>We also recorded the warmest October day (October 4), the two warmest December days (December 25 and 23), the nine warmest March days (the 26</a:t>
            </a:r>
            <a:r>
              <a:rPr lang="en-US" sz="1900" baseline="30000">
                <a:solidFill>
                  <a:schemeClr val="tx2"/>
                </a:solidFill>
                <a:cs typeface="Arial"/>
              </a:rPr>
              <a:t>th</a:t>
            </a:r>
            <a:r>
              <a:rPr lang="en-US" sz="1900">
                <a:solidFill>
                  <a:schemeClr val="tx2"/>
                </a:solidFill>
                <a:cs typeface="Arial"/>
              </a:rPr>
              <a:t>, 22</a:t>
            </a:r>
            <a:r>
              <a:rPr lang="en-US" sz="1900" baseline="30000">
                <a:solidFill>
                  <a:schemeClr val="tx2"/>
                </a:solidFill>
                <a:cs typeface="Arial"/>
              </a:rPr>
              <a:t>nd</a:t>
            </a:r>
            <a:r>
              <a:rPr lang="en-US" sz="1900">
                <a:solidFill>
                  <a:schemeClr val="tx2"/>
                </a:solidFill>
                <a:cs typeface="Arial"/>
              </a:rPr>
              <a:t>, 21</a:t>
            </a:r>
            <a:r>
              <a:rPr lang="en-US" sz="1900" baseline="30000">
                <a:solidFill>
                  <a:schemeClr val="tx2"/>
                </a:solidFill>
                <a:cs typeface="Arial"/>
              </a:rPr>
              <a:t>st</a:t>
            </a:r>
            <a:r>
              <a:rPr lang="en-US" sz="1900">
                <a:solidFill>
                  <a:schemeClr val="tx2"/>
                </a:solidFill>
                <a:cs typeface="Arial"/>
              </a:rPr>
              <a:t>, 25</a:t>
            </a:r>
            <a:r>
              <a:rPr lang="en-US" sz="1900" baseline="30000">
                <a:solidFill>
                  <a:schemeClr val="tx2"/>
                </a:solidFill>
                <a:cs typeface="Arial"/>
              </a:rPr>
              <a:t>th</a:t>
            </a:r>
            <a:r>
              <a:rPr lang="en-US" sz="1900">
                <a:solidFill>
                  <a:schemeClr val="tx2"/>
                </a:solidFill>
                <a:cs typeface="Arial"/>
              </a:rPr>
              <a:t>, 20</a:t>
            </a:r>
            <a:r>
              <a:rPr lang="en-US" sz="1900" baseline="30000">
                <a:solidFill>
                  <a:schemeClr val="tx2"/>
                </a:solidFill>
                <a:cs typeface="Arial"/>
              </a:rPr>
              <a:t>th</a:t>
            </a:r>
            <a:r>
              <a:rPr lang="en-US" sz="1900">
                <a:solidFill>
                  <a:schemeClr val="tx2"/>
                </a:solidFill>
                <a:cs typeface="Arial"/>
              </a:rPr>
              <a:t>, 30</a:t>
            </a:r>
            <a:r>
              <a:rPr lang="en-US" sz="1900" baseline="30000">
                <a:solidFill>
                  <a:schemeClr val="tx2"/>
                </a:solidFill>
                <a:cs typeface="Arial"/>
              </a:rPr>
              <a:t>th</a:t>
            </a:r>
            <a:r>
              <a:rPr lang="en-US" sz="1900">
                <a:solidFill>
                  <a:schemeClr val="tx2"/>
                </a:solidFill>
                <a:cs typeface="Arial"/>
              </a:rPr>
              <a:t>, 31</a:t>
            </a:r>
            <a:r>
              <a:rPr lang="en-US" sz="1900" baseline="30000">
                <a:solidFill>
                  <a:schemeClr val="tx2"/>
                </a:solidFill>
                <a:cs typeface="Arial"/>
              </a:rPr>
              <a:t>st</a:t>
            </a:r>
            <a:r>
              <a:rPr lang="en-US" sz="1900">
                <a:solidFill>
                  <a:schemeClr val="tx2"/>
                </a:solidFill>
                <a:cs typeface="Arial"/>
              </a:rPr>
              <a:t>, 19</a:t>
            </a:r>
            <a:r>
              <a:rPr lang="en-US" sz="1900" baseline="30000">
                <a:solidFill>
                  <a:schemeClr val="tx2"/>
                </a:solidFill>
                <a:cs typeface="Arial"/>
              </a:rPr>
              <a:t>th</a:t>
            </a:r>
            <a:r>
              <a:rPr lang="en-US" sz="1900">
                <a:solidFill>
                  <a:schemeClr val="tx2"/>
                </a:solidFill>
                <a:cs typeface="Arial"/>
              </a:rPr>
              <a:t>, and 27</a:t>
            </a:r>
            <a:r>
              <a:rPr lang="en-US" sz="1900" baseline="30000">
                <a:solidFill>
                  <a:schemeClr val="tx2"/>
                </a:solidFill>
                <a:cs typeface="Arial"/>
              </a:rPr>
              <a:t>th</a:t>
            </a:r>
            <a:r>
              <a:rPr lang="en-US" sz="1900">
                <a:solidFill>
                  <a:schemeClr val="tx2"/>
                </a:solidFill>
                <a:cs typeface="Arial"/>
              </a:rPr>
              <a:t>), and the three warmest August days (the 3</a:t>
            </a:r>
            <a:r>
              <a:rPr lang="en-US" sz="1900" baseline="30000">
                <a:solidFill>
                  <a:schemeClr val="tx2"/>
                </a:solidFill>
                <a:cs typeface="Arial"/>
              </a:rPr>
              <a:t>rd</a:t>
            </a:r>
            <a:r>
              <a:rPr lang="en-US" sz="1900">
                <a:solidFill>
                  <a:schemeClr val="tx2"/>
                </a:solidFill>
                <a:cs typeface="Arial"/>
              </a:rPr>
              <a:t>, 9</a:t>
            </a:r>
            <a:r>
              <a:rPr lang="en-US" sz="1900" baseline="30000">
                <a:solidFill>
                  <a:schemeClr val="tx2"/>
                </a:solidFill>
                <a:cs typeface="Arial"/>
              </a:rPr>
              <a:t>th</a:t>
            </a:r>
            <a:r>
              <a:rPr lang="en-US" sz="1900">
                <a:solidFill>
                  <a:schemeClr val="tx2"/>
                </a:solidFill>
                <a:cs typeface="Arial"/>
              </a:rPr>
              <a:t>, and 10</a:t>
            </a:r>
            <a:r>
              <a:rPr lang="en-US" sz="1900" baseline="30000">
                <a:solidFill>
                  <a:schemeClr val="tx2"/>
                </a:solidFill>
                <a:cs typeface="Arial"/>
              </a:rPr>
              <a:t>th</a:t>
            </a:r>
            <a:r>
              <a:rPr lang="en-US" sz="1900">
                <a:solidFill>
                  <a:schemeClr val="tx2"/>
                </a:solidFill>
                <a:cs typeface="Arial"/>
              </a:rPr>
              <a:t>).</a:t>
            </a:r>
          </a:p>
        </p:txBody>
      </p:sp>
      <p:sp>
        <p:nvSpPr>
          <p:cNvPr id="8" name="TextBox 9">
            <a:extLst>
              <a:ext uri="{FF2B5EF4-FFF2-40B4-BE49-F238E27FC236}">
                <a16:creationId xmlns:a16="http://schemas.microsoft.com/office/drawing/2014/main" id="{D588006B-3EA4-28C4-EA47-B0719B127B60}"/>
              </a:ext>
            </a:extLst>
          </p:cNvPr>
          <p:cNvSpPr txBox="1"/>
          <p:nvPr/>
        </p:nvSpPr>
        <p:spPr>
          <a:xfrm>
            <a:off x="5725391" y="6128602"/>
            <a:ext cx="491818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2"/>
                </a:solidFill>
                <a:latin typeface="Avenir Book" panose="02000503020000020003" pitchFamily="2" charset="0"/>
              </a:rPr>
              <a:t>Data from NOAA </a:t>
            </a:r>
            <a:r>
              <a:rPr lang="en-US" sz="1200" err="1">
                <a:solidFill>
                  <a:schemeClr val="tx2"/>
                </a:solidFill>
                <a:latin typeface="Avenir Book" panose="02000503020000020003" pitchFamily="2" charset="0"/>
              </a:rPr>
              <a:t>nClimGrid</a:t>
            </a:r>
            <a:r>
              <a:rPr lang="en-US" sz="1200">
                <a:solidFill>
                  <a:schemeClr val="tx2"/>
                </a:solidFill>
                <a:latin typeface="Avenir Book" panose="02000503020000020003" pitchFamily="2" charset="0"/>
              </a:rPr>
              <a:t>-daily, 1951-present. “Days” in this dataset are defined from 6am-6am, so August 3 is the average of the high temperature on August 2 and the low on the morning of the 3</a:t>
            </a:r>
            <a:r>
              <a:rPr lang="en-US" sz="1200" baseline="30000">
                <a:solidFill>
                  <a:schemeClr val="tx2"/>
                </a:solidFill>
                <a:latin typeface="Avenir Book" panose="02000503020000020003" pitchFamily="2" charset="0"/>
              </a:rPr>
              <a:t>rd</a:t>
            </a:r>
            <a:r>
              <a:rPr lang="en-US" sz="1200">
                <a:solidFill>
                  <a:schemeClr val="tx2"/>
                </a:solidFill>
                <a:latin typeface="Avenir Book" panose="02000503020000020003" pitchFamily="2" charset="0"/>
              </a:rPr>
              <a:t> </a:t>
            </a:r>
          </a:p>
        </p:txBody>
      </p:sp>
      <p:sp>
        <p:nvSpPr>
          <p:cNvPr id="4" name="TextBox 28">
            <a:extLst>
              <a:ext uri="{FF2B5EF4-FFF2-40B4-BE49-F238E27FC236}">
                <a16:creationId xmlns:a16="http://schemas.microsoft.com/office/drawing/2014/main" id="{134EE267-0EE3-D158-173C-9B667D1DBEF9}"/>
              </a:ext>
            </a:extLst>
          </p:cNvPr>
          <p:cNvSpPr txBox="1"/>
          <p:nvPr/>
        </p:nvSpPr>
        <p:spPr>
          <a:xfrm>
            <a:off x="699654" y="981158"/>
            <a:ext cx="3198341"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i="1">
                <a:solidFill>
                  <a:schemeClr val="tx2"/>
                </a:solidFill>
                <a:latin typeface="Avenir Book" panose="02000503020000020003" pitchFamily="2" charset="0"/>
              </a:rPr>
              <a:t>Hottest days </a:t>
            </a:r>
          </a:p>
          <a:p>
            <a:pPr algn="ctr"/>
            <a:r>
              <a:rPr lang="en-US" sz="1600" b="1" i="1">
                <a:solidFill>
                  <a:schemeClr val="tx2"/>
                </a:solidFill>
                <a:latin typeface="Avenir Book" panose="02000503020000020003" pitchFamily="2" charset="0"/>
              </a:rPr>
              <a:t>(average of high and low temperature statewide)</a:t>
            </a:r>
          </a:p>
        </p:txBody>
      </p:sp>
      <p:graphicFrame>
        <p:nvGraphicFramePr>
          <p:cNvPr id="5" name="Table 4">
            <a:extLst>
              <a:ext uri="{FF2B5EF4-FFF2-40B4-BE49-F238E27FC236}">
                <a16:creationId xmlns:a16="http://schemas.microsoft.com/office/drawing/2014/main" id="{36FC8314-A757-1D2C-D27A-29D7FF67A380}"/>
              </a:ext>
            </a:extLst>
          </p:cNvPr>
          <p:cNvGraphicFramePr>
            <a:graphicFrameLocks noGrp="1"/>
          </p:cNvGraphicFramePr>
          <p:nvPr>
            <p:extLst>
              <p:ext uri="{D42A27DB-BD31-4B8C-83A1-F6EECF244321}">
                <p14:modId xmlns:p14="http://schemas.microsoft.com/office/powerpoint/2010/main" val="3965270785"/>
              </p:ext>
            </p:extLst>
          </p:nvPr>
        </p:nvGraphicFramePr>
        <p:xfrm>
          <a:off x="408711" y="1807742"/>
          <a:ext cx="3489284" cy="3937815"/>
        </p:xfrm>
        <a:graphic>
          <a:graphicData uri="http://schemas.openxmlformats.org/drawingml/2006/table">
            <a:tbl>
              <a:tblPr firstRow="1" bandRow="1">
                <a:tableStyleId>{F5AB1C69-6EDB-4FF4-983F-18BD219EF322}</a:tableStyleId>
              </a:tblPr>
              <a:tblGrid>
                <a:gridCol w="601464">
                  <a:extLst>
                    <a:ext uri="{9D8B030D-6E8A-4147-A177-3AD203B41FA5}">
                      <a16:colId xmlns:a16="http://schemas.microsoft.com/office/drawing/2014/main" val="149507430"/>
                    </a:ext>
                  </a:extLst>
                </a:gridCol>
                <a:gridCol w="1362134">
                  <a:extLst>
                    <a:ext uri="{9D8B030D-6E8A-4147-A177-3AD203B41FA5}">
                      <a16:colId xmlns:a16="http://schemas.microsoft.com/office/drawing/2014/main" val="417892110"/>
                    </a:ext>
                  </a:extLst>
                </a:gridCol>
                <a:gridCol w="1525686">
                  <a:extLst>
                    <a:ext uri="{9D8B030D-6E8A-4147-A177-3AD203B41FA5}">
                      <a16:colId xmlns:a16="http://schemas.microsoft.com/office/drawing/2014/main" val="3100827240"/>
                    </a:ext>
                  </a:extLst>
                </a:gridCol>
              </a:tblGrid>
              <a:tr h="569458">
                <a:tc>
                  <a:txBody>
                    <a:bodyPr/>
                    <a:lstStyle/>
                    <a:p>
                      <a:pPr algn="ctr" fontAlgn="b">
                        <a:buNone/>
                      </a:pPr>
                      <a:r>
                        <a:rPr lang="en-US" sz="1200" b="1" i="0" u="sng" strike="noStrike">
                          <a:solidFill>
                            <a:srgbClr val="000000"/>
                          </a:solidFill>
                          <a:effectLst/>
                          <a:latin typeface="Avenir Medium" panose="02000503020000020003" pitchFamily="2" charset="0"/>
                        </a:rPr>
                        <a:t>Rank</a:t>
                      </a:r>
                    </a:p>
                  </a:txBody>
                  <a:tcPr marL="9525" marR="9525" marT="9525" marB="0" anchor="b"/>
                </a:tc>
                <a:tc>
                  <a:txBody>
                    <a:bodyPr/>
                    <a:lstStyle/>
                    <a:p>
                      <a:pPr algn="ctr" fontAlgn="b">
                        <a:buNone/>
                      </a:pPr>
                      <a:r>
                        <a:rPr lang="en-US" sz="1300" b="1" i="0" u="sng" strike="noStrike">
                          <a:solidFill>
                            <a:srgbClr val="000000"/>
                          </a:solidFill>
                          <a:effectLst/>
                          <a:latin typeface="Avenir Medium" panose="02000503020000020003" pitchFamily="2" charset="0"/>
                        </a:rPr>
                        <a:t>Statewide average temperature (°F)</a:t>
                      </a:r>
                    </a:p>
                  </a:txBody>
                  <a:tcPr marL="9525" marR="9525" marT="9525" marB="0" anchor="b"/>
                </a:tc>
                <a:tc>
                  <a:txBody>
                    <a:bodyPr/>
                    <a:lstStyle/>
                    <a:p>
                      <a:pPr algn="ctr" fontAlgn="b">
                        <a:buNone/>
                      </a:pPr>
                      <a:r>
                        <a:rPr lang="en-US" sz="1300" b="1" i="0" u="sng" strike="noStrike">
                          <a:solidFill>
                            <a:srgbClr val="000000"/>
                          </a:solidFill>
                          <a:effectLst/>
                          <a:latin typeface="Avenir Medium" panose="02000503020000020003" pitchFamily="2" charset="0"/>
                        </a:rPr>
                        <a:t>Start date</a:t>
                      </a:r>
                    </a:p>
                  </a:txBody>
                  <a:tcPr marL="9525" marR="9525" marT="9525" marB="0" anchor="b"/>
                </a:tc>
                <a:extLst>
                  <a:ext uri="{0D108BD9-81ED-4DB2-BD59-A6C34878D82A}">
                    <a16:rowId xmlns:a16="http://schemas.microsoft.com/office/drawing/2014/main" val="2012923912"/>
                  </a:ext>
                </a:extLst>
              </a:tr>
              <a:tr h="333393">
                <a:tc>
                  <a:txBody>
                    <a:bodyPr/>
                    <a:lstStyle/>
                    <a:p>
                      <a:pPr algn="ctr" fontAlgn="b">
                        <a:buNone/>
                      </a:pPr>
                      <a:r>
                        <a:rPr lang="en-US" sz="1300" b="1" i="0" u="none" strike="noStrike">
                          <a:solidFill>
                            <a:srgbClr val="C00000"/>
                          </a:solidFill>
                          <a:effectLst/>
                          <a:latin typeface="Avenir Medium" panose="02000503020000020003" pitchFamily="2" charset="0"/>
                        </a:rPr>
                        <a:t>1</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78.88</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27, 2026</a:t>
                      </a:r>
                    </a:p>
                  </a:txBody>
                  <a:tcPr marL="9525" marR="9525" marT="9525" marB="0" anchor="b"/>
                </a:tc>
                <a:extLst>
                  <a:ext uri="{0D108BD9-81ED-4DB2-BD59-A6C34878D82A}">
                    <a16:rowId xmlns:a16="http://schemas.microsoft.com/office/drawing/2014/main" val="648415672"/>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2</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77.23</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21, 2005</a:t>
                      </a:r>
                    </a:p>
                  </a:txBody>
                  <a:tcPr marL="9525" marR="9525" marT="9525" marB="0" anchor="b"/>
                </a:tc>
                <a:extLst>
                  <a:ext uri="{0D108BD9-81ED-4DB2-BD59-A6C34878D82A}">
                    <a16:rowId xmlns:a16="http://schemas.microsoft.com/office/drawing/2014/main" val="2368687896"/>
                  </a:ext>
                </a:extLst>
              </a:tr>
              <a:tr h="333393">
                <a:tc>
                  <a:txBody>
                    <a:bodyPr/>
                    <a:lstStyle/>
                    <a:p>
                      <a:pPr algn="ctr" fontAlgn="b">
                        <a:buNone/>
                      </a:pPr>
                      <a:r>
                        <a:rPr lang="en-US" sz="1300" b="1" i="0" u="none" strike="noStrike">
                          <a:solidFill>
                            <a:srgbClr val="C00000"/>
                          </a:solidFill>
                          <a:effectLst/>
                          <a:latin typeface="Avenir Medium" panose="02000503020000020003" pitchFamily="2" charset="0"/>
                        </a:rPr>
                        <a:t>3</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77.13</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26, 2026</a:t>
                      </a:r>
                    </a:p>
                  </a:txBody>
                  <a:tcPr marL="9525" marR="9525" marT="9525" marB="0" anchor="b"/>
                </a:tc>
                <a:extLst>
                  <a:ext uri="{0D108BD9-81ED-4DB2-BD59-A6C34878D82A}">
                    <a16:rowId xmlns:a16="http://schemas.microsoft.com/office/drawing/2014/main" val="459167538"/>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4</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76.92</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26, 2012</a:t>
                      </a:r>
                    </a:p>
                  </a:txBody>
                  <a:tcPr marL="9525" marR="9525" marT="9525" marB="0" anchor="b"/>
                </a:tc>
                <a:extLst>
                  <a:ext uri="{0D108BD9-81ED-4DB2-BD59-A6C34878D82A}">
                    <a16:rowId xmlns:a16="http://schemas.microsoft.com/office/drawing/2014/main" val="2370979131"/>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5</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76.92</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27, 2012</a:t>
                      </a:r>
                    </a:p>
                  </a:txBody>
                  <a:tcPr marL="9525" marR="9525" marT="9525" marB="0" anchor="b"/>
                </a:tc>
                <a:extLst>
                  <a:ext uri="{0D108BD9-81ED-4DB2-BD59-A6C34878D82A}">
                    <a16:rowId xmlns:a16="http://schemas.microsoft.com/office/drawing/2014/main" val="1893081792"/>
                  </a:ext>
                </a:extLst>
              </a:tr>
              <a:tr h="333393">
                <a:tc>
                  <a:txBody>
                    <a:bodyPr/>
                    <a:lstStyle/>
                    <a:p>
                      <a:pPr algn="ctr" fontAlgn="b">
                        <a:buNone/>
                      </a:pPr>
                      <a:r>
                        <a:rPr lang="en-US" sz="1300" b="1" i="0" u="none" strike="noStrike">
                          <a:solidFill>
                            <a:srgbClr val="C00000"/>
                          </a:solidFill>
                          <a:effectLst/>
                          <a:latin typeface="Avenir Medium" panose="02000503020000020003" pitchFamily="2" charset="0"/>
                        </a:rPr>
                        <a:t>6</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76.67</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21, 2026</a:t>
                      </a:r>
                    </a:p>
                  </a:txBody>
                  <a:tcPr marL="9525" marR="9525" marT="9525" marB="0" anchor="b"/>
                </a:tc>
                <a:extLst>
                  <a:ext uri="{0D108BD9-81ED-4DB2-BD59-A6C34878D82A}">
                    <a16:rowId xmlns:a16="http://schemas.microsoft.com/office/drawing/2014/main" val="2831544604"/>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7</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76.54</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22, 2005</a:t>
                      </a:r>
                    </a:p>
                  </a:txBody>
                  <a:tcPr marL="9525" marR="9525" marT="9525" marB="0" anchor="b"/>
                </a:tc>
                <a:extLst>
                  <a:ext uri="{0D108BD9-81ED-4DB2-BD59-A6C34878D82A}">
                    <a16:rowId xmlns:a16="http://schemas.microsoft.com/office/drawing/2014/main" val="3786524823"/>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8</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76.26</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25, 2012</a:t>
                      </a:r>
                    </a:p>
                  </a:txBody>
                  <a:tcPr marL="9525" marR="9525" marT="9525" marB="0" anchor="b"/>
                </a:tc>
                <a:extLst>
                  <a:ext uri="{0D108BD9-81ED-4DB2-BD59-A6C34878D82A}">
                    <a16:rowId xmlns:a16="http://schemas.microsoft.com/office/drawing/2014/main" val="4007636467"/>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9</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76.24</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23, 2005</a:t>
                      </a:r>
                    </a:p>
                  </a:txBody>
                  <a:tcPr marL="9525" marR="9525" marT="9525" marB="0" anchor="b"/>
                </a:tc>
                <a:extLst>
                  <a:ext uri="{0D108BD9-81ED-4DB2-BD59-A6C34878D82A}">
                    <a16:rowId xmlns:a16="http://schemas.microsoft.com/office/drawing/2014/main" val="1873248916"/>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10</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76.13</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26, 2003</a:t>
                      </a:r>
                    </a:p>
                  </a:txBody>
                  <a:tcPr marL="9525" marR="9525" marT="9525" marB="0" anchor="b"/>
                </a:tc>
                <a:extLst>
                  <a:ext uri="{0D108BD9-81ED-4DB2-BD59-A6C34878D82A}">
                    <a16:rowId xmlns:a16="http://schemas.microsoft.com/office/drawing/2014/main" val="976604531"/>
                  </a:ext>
                </a:extLst>
              </a:tr>
            </a:tbl>
          </a:graphicData>
        </a:graphic>
      </p:graphicFrame>
    </p:spTree>
    <p:extLst>
      <p:ext uri="{BB962C8B-B14F-4D97-AF65-F5344CB8AC3E}">
        <p14:creationId xmlns:p14="http://schemas.microsoft.com/office/powerpoint/2010/main" val="14359614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3D60F-6C52-B69C-5098-483E6D5838BB}"/>
              </a:ext>
            </a:extLst>
          </p:cNvPr>
          <p:cNvSpPr>
            <a:spLocks noGrp="1"/>
          </p:cNvSpPr>
          <p:nvPr>
            <p:ph type="title"/>
          </p:nvPr>
        </p:nvSpPr>
        <p:spPr>
          <a:xfrm>
            <a:off x="408711" y="150161"/>
            <a:ext cx="11083635" cy="830997"/>
          </a:xfrm>
        </p:spPr>
        <p:txBody>
          <a:bodyPr/>
          <a:lstStyle/>
          <a:p>
            <a:r>
              <a:rPr lang="en-US"/>
              <a:t>Heat waves and cold snaps</a:t>
            </a:r>
          </a:p>
        </p:txBody>
      </p:sp>
      <p:sp>
        <p:nvSpPr>
          <p:cNvPr id="3" name="Text Placeholder 2">
            <a:extLst>
              <a:ext uri="{FF2B5EF4-FFF2-40B4-BE49-F238E27FC236}">
                <a16:creationId xmlns:a16="http://schemas.microsoft.com/office/drawing/2014/main" id="{BC795F1E-8441-6999-3104-FF730D918AD2}"/>
              </a:ext>
            </a:extLst>
          </p:cNvPr>
          <p:cNvSpPr>
            <a:spLocks noGrp="1"/>
          </p:cNvSpPr>
          <p:nvPr>
            <p:ph type="body" sz="quarter" idx="10"/>
          </p:nvPr>
        </p:nvSpPr>
        <p:spPr>
          <a:xfrm>
            <a:off x="408711" y="912455"/>
            <a:ext cx="6944843" cy="5337230"/>
          </a:xfrm>
        </p:spPr>
        <p:txBody>
          <a:bodyPr/>
          <a:lstStyle/>
          <a:p>
            <a:pPr marL="0" indent="0">
              <a:buNone/>
            </a:pPr>
            <a:r>
              <a:rPr lang="en-US" sz="1900">
                <a:solidFill>
                  <a:schemeClr val="tx2"/>
                </a:solidFill>
                <a:cs typeface="Arial"/>
              </a:rPr>
              <a:t>Using the heat wave definition from the </a:t>
            </a:r>
            <a:r>
              <a:rPr lang="en-US" sz="1900">
                <a:solidFill>
                  <a:schemeClr val="tx2"/>
                </a:solidFill>
                <a:cs typeface="Arial"/>
                <a:hlinkClick r:id="rId2">
                  <a:extLst>
                    <a:ext uri="{A12FA001-AC4F-418D-AE19-62706E023703}">
                      <ahyp:hlinkClr xmlns:ahyp="http://schemas.microsoft.com/office/drawing/2018/hyperlinkcolor" val="tx"/>
                    </a:ext>
                  </a:extLst>
                </a:hlinkClick>
              </a:rPr>
              <a:t>Climate Change in Colorado report</a:t>
            </a:r>
            <a:r>
              <a:rPr lang="en-US" sz="1900">
                <a:solidFill>
                  <a:schemeClr val="tx2"/>
                </a:solidFill>
                <a:cs typeface="Arial"/>
              </a:rPr>
              <a:t>, Colorado experienced seven statewide heat waves in WY2026, the most in any year (data back to 1951). The previous most heat waves in one year was five, in 2002, 2003, and 2022.</a:t>
            </a:r>
          </a:p>
          <a:p>
            <a:pPr marL="0" indent="0">
              <a:buNone/>
            </a:pPr>
            <a:r>
              <a:rPr lang="en-US" sz="1900">
                <a:solidFill>
                  <a:schemeClr val="tx2"/>
                </a:solidFill>
                <a:cs typeface="Arial"/>
              </a:rPr>
              <a:t>The heat wave from July 25-28 was the hottest on record statewide, and three of the top 10 heat waves happened this year. And this doesn’t even include the record-breaking warmth in December and March, because ”heat waves” as defined here are based on the very highest temperatures rather than how unusual they were for the time of year.</a:t>
            </a:r>
          </a:p>
          <a:p>
            <a:pPr marL="0" indent="0">
              <a:buNone/>
            </a:pPr>
            <a:r>
              <a:rPr lang="en-US" sz="1900">
                <a:solidFill>
                  <a:schemeClr val="tx2"/>
                </a:solidFill>
                <a:cs typeface="Arial"/>
              </a:rPr>
              <a:t>Although there was one period of cold weather in late January, it was not quite persistent enough to qualify as a statewide ”cold wave”.</a:t>
            </a:r>
          </a:p>
        </p:txBody>
      </p:sp>
      <p:sp>
        <p:nvSpPr>
          <p:cNvPr id="7" name="TextBox 8">
            <a:extLst>
              <a:ext uri="{FF2B5EF4-FFF2-40B4-BE49-F238E27FC236}">
                <a16:creationId xmlns:a16="http://schemas.microsoft.com/office/drawing/2014/main" id="{573F8DAA-414C-83C3-16AB-EA92B08B1903}"/>
              </a:ext>
            </a:extLst>
          </p:cNvPr>
          <p:cNvSpPr txBox="1"/>
          <p:nvPr/>
        </p:nvSpPr>
        <p:spPr>
          <a:xfrm>
            <a:off x="7574897" y="539993"/>
            <a:ext cx="4552849"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1">
                <a:solidFill>
                  <a:schemeClr val="tx2"/>
                </a:solidFill>
                <a:latin typeface="Avenir Book" panose="02000503020000020003" pitchFamily="2" charset="0"/>
              </a:rPr>
              <a:t>Top statewide 4-day heat waves since 1951</a:t>
            </a:r>
          </a:p>
        </p:txBody>
      </p:sp>
      <p:sp>
        <p:nvSpPr>
          <p:cNvPr id="8" name="TextBox 9">
            <a:extLst>
              <a:ext uri="{FF2B5EF4-FFF2-40B4-BE49-F238E27FC236}">
                <a16:creationId xmlns:a16="http://schemas.microsoft.com/office/drawing/2014/main" id="{5A9429C8-78A6-9BF7-73E4-747EBBD14267}"/>
              </a:ext>
            </a:extLst>
          </p:cNvPr>
          <p:cNvSpPr txBox="1"/>
          <p:nvPr/>
        </p:nvSpPr>
        <p:spPr>
          <a:xfrm>
            <a:off x="5725391" y="6128602"/>
            <a:ext cx="4918185"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tx2"/>
                </a:solidFill>
                <a:latin typeface="Avenir Book" panose="02000503020000020003" pitchFamily="2" charset="0"/>
              </a:rPr>
              <a:t>Data from NOAA </a:t>
            </a:r>
            <a:r>
              <a:rPr lang="en-US" sz="1200" err="1">
                <a:solidFill>
                  <a:schemeClr val="tx2"/>
                </a:solidFill>
                <a:latin typeface="Avenir Book" panose="02000503020000020003" pitchFamily="2" charset="0"/>
              </a:rPr>
              <a:t>nClimGrid</a:t>
            </a:r>
            <a:r>
              <a:rPr lang="en-US" sz="1200">
                <a:solidFill>
                  <a:schemeClr val="tx2"/>
                </a:solidFill>
                <a:latin typeface="Avenir Book" panose="02000503020000020003" pitchFamily="2" charset="0"/>
              </a:rPr>
              <a:t>-daily, 1951-present. “Days” in this dataset are defined from 6am-6am, so August 3 is the average of the high temperature on August 2 and the low on the morning of the 3</a:t>
            </a:r>
            <a:r>
              <a:rPr lang="en-US" sz="1200" baseline="30000">
                <a:solidFill>
                  <a:schemeClr val="tx2"/>
                </a:solidFill>
                <a:latin typeface="Avenir Book" panose="02000503020000020003" pitchFamily="2" charset="0"/>
              </a:rPr>
              <a:t>rd</a:t>
            </a:r>
            <a:r>
              <a:rPr lang="en-US" sz="1200">
                <a:solidFill>
                  <a:schemeClr val="tx2"/>
                </a:solidFill>
                <a:latin typeface="Avenir Book" panose="02000503020000020003" pitchFamily="2" charset="0"/>
              </a:rPr>
              <a:t> </a:t>
            </a:r>
          </a:p>
        </p:txBody>
      </p:sp>
      <p:graphicFrame>
        <p:nvGraphicFramePr>
          <p:cNvPr id="25" name="Table 24">
            <a:extLst>
              <a:ext uri="{FF2B5EF4-FFF2-40B4-BE49-F238E27FC236}">
                <a16:creationId xmlns:a16="http://schemas.microsoft.com/office/drawing/2014/main" id="{C35C1332-D53E-3A2D-2ED6-DEC81214EE14}"/>
              </a:ext>
            </a:extLst>
          </p:cNvPr>
          <p:cNvGraphicFramePr>
            <a:graphicFrameLocks noGrp="1"/>
          </p:cNvGraphicFramePr>
          <p:nvPr>
            <p:extLst>
              <p:ext uri="{D42A27DB-BD31-4B8C-83A1-F6EECF244321}">
                <p14:modId xmlns:p14="http://schemas.microsoft.com/office/powerpoint/2010/main" val="4018729985"/>
              </p:ext>
            </p:extLst>
          </p:nvPr>
        </p:nvGraphicFramePr>
        <p:xfrm>
          <a:off x="7353555" y="909325"/>
          <a:ext cx="4838445" cy="3937815"/>
        </p:xfrm>
        <a:graphic>
          <a:graphicData uri="http://schemas.openxmlformats.org/drawingml/2006/table">
            <a:tbl>
              <a:tblPr firstRow="1" bandRow="1">
                <a:tableStyleId>{F5AB1C69-6EDB-4FF4-983F-18BD219EF322}</a:tableStyleId>
              </a:tblPr>
              <a:tblGrid>
                <a:gridCol w="569813">
                  <a:extLst>
                    <a:ext uri="{9D8B030D-6E8A-4147-A177-3AD203B41FA5}">
                      <a16:colId xmlns:a16="http://schemas.microsoft.com/office/drawing/2014/main" val="149507430"/>
                    </a:ext>
                  </a:extLst>
                </a:gridCol>
                <a:gridCol w="1290453">
                  <a:extLst>
                    <a:ext uri="{9D8B030D-6E8A-4147-A177-3AD203B41FA5}">
                      <a16:colId xmlns:a16="http://schemas.microsoft.com/office/drawing/2014/main" val="417892110"/>
                    </a:ext>
                  </a:extLst>
                </a:gridCol>
                <a:gridCol w="1445399">
                  <a:extLst>
                    <a:ext uri="{9D8B030D-6E8A-4147-A177-3AD203B41FA5}">
                      <a16:colId xmlns:a16="http://schemas.microsoft.com/office/drawing/2014/main" val="3100827240"/>
                    </a:ext>
                  </a:extLst>
                </a:gridCol>
                <a:gridCol w="1532780">
                  <a:extLst>
                    <a:ext uri="{9D8B030D-6E8A-4147-A177-3AD203B41FA5}">
                      <a16:colId xmlns:a16="http://schemas.microsoft.com/office/drawing/2014/main" val="3827611586"/>
                    </a:ext>
                  </a:extLst>
                </a:gridCol>
              </a:tblGrid>
              <a:tr h="569458">
                <a:tc>
                  <a:txBody>
                    <a:bodyPr/>
                    <a:lstStyle/>
                    <a:p>
                      <a:pPr algn="ctr" fontAlgn="b">
                        <a:buNone/>
                      </a:pPr>
                      <a:r>
                        <a:rPr lang="en-US" sz="1200" b="1" i="0" u="sng" strike="noStrike">
                          <a:solidFill>
                            <a:srgbClr val="000000"/>
                          </a:solidFill>
                          <a:effectLst/>
                          <a:latin typeface="Avenir Medium" panose="02000503020000020003" pitchFamily="2" charset="0"/>
                        </a:rPr>
                        <a:t>Rank</a:t>
                      </a:r>
                    </a:p>
                  </a:txBody>
                  <a:tcPr marL="9525" marR="9525" marT="9525" marB="0" anchor="b"/>
                </a:tc>
                <a:tc>
                  <a:txBody>
                    <a:bodyPr/>
                    <a:lstStyle/>
                    <a:p>
                      <a:pPr algn="ctr" fontAlgn="b">
                        <a:buNone/>
                      </a:pPr>
                      <a:r>
                        <a:rPr lang="en-US" sz="1300" b="1" i="0" u="sng" strike="noStrike">
                          <a:solidFill>
                            <a:srgbClr val="000000"/>
                          </a:solidFill>
                          <a:effectLst/>
                          <a:latin typeface="Avenir Medium" panose="02000503020000020003" pitchFamily="2" charset="0"/>
                        </a:rPr>
                        <a:t>Statewide average temperature (°F)</a:t>
                      </a:r>
                    </a:p>
                  </a:txBody>
                  <a:tcPr marL="9525" marR="9525" marT="9525" marB="0" anchor="b"/>
                </a:tc>
                <a:tc>
                  <a:txBody>
                    <a:bodyPr/>
                    <a:lstStyle/>
                    <a:p>
                      <a:pPr algn="ctr" fontAlgn="b">
                        <a:buNone/>
                      </a:pPr>
                      <a:r>
                        <a:rPr lang="en-US" sz="1300" b="1" i="0" u="sng" strike="noStrike">
                          <a:solidFill>
                            <a:srgbClr val="000000"/>
                          </a:solidFill>
                          <a:effectLst/>
                          <a:latin typeface="Avenir Medium" panose="02000503020000020003" pitchFamily="2" charset="0"/>
                        </a:rPr>
                        <a:t>Start date</a:t>
                      </a:r>
                    </a:p>
                  </a:txBody>
                  <a:tcPr marL="9525" marR="9525" marT="9525" marB="0" anchor="b"/>
                </a:tc>
                <a:tc>
                  <a:txBody>
                    <a:bodyPr/>
                    <a:lstStyle/>
                    <a:p>
                      <a:pPr algn="ctr" fontAlgn="b">
                        <a:buNone/>
                      </a:pPr>
                      <a:r>
                        <a:rPr lang="en-US" sz="1300" b="1" i="0" u="sng" strike="noStrike">
                          <a:solidFill>
                            <a:srgbClr val="000000"/>
                          </a:solidFill>
                          <a:effectLst/>
                          <a:latin typeface="Avenir Medium" panose="02000503020000020003" pitchFamily="2" charset="0"/>
                        </a:rPr>
                        <a:t>End date</a:t>
                      </a:r>
                    </a:p>
                  </a:txBody>
                  <a:tcPr marL="9525" marR="9525" marT="9525" marB="0" anchor="b"/>
                </a:tc>
                <a:extLst>
                  <a:ext uri="{0D108BD9-81ED-4DB2-BD59-A6C34878D82A}">
                    <a16:rowId xmlns:a16="http://schemas.microsoft.com/office/drawing/2014/main" val="2012923912"/>
                  </a:ext>
                </a:extLst>
              </a:tr>
              <a:tr h="333393">
                <a:tc>
                  <a:txBody>
                    <a:bodyPr/>
                    <a:lstStyle/>
                    <a:p>
                      <a:pPr algn="ctr" fontAlgn="b">
                        <a:buNone/>
                      </a:pPr>
                      <a:r>
                        <a:rPr lang="en-US" sz="1300" b="1" i="0" u="none" strike="noStrike">
                          <a:solidFill>
                            <a:srgbClr val="C00000"/>
                          </a:solidFill>
                          <a:effectLst/>
                          <a:latin typeface="Avenir Medium" panose="02000503020000020003" pitchFamily="2" charset="0"/>
                        </a:rPr>
                        <a:t>1</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76.72</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25, 2026</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28, 2026</a:t>
                      </a:r>
                    </a:p>
                  </a:txBody>
                  <a:tcPr marL="9525" marR="9525" marT="9525" marB="0" anchor="b"/>
                </a:tc>
                <a:extLst>
                  <a:ext uri="{0D108BD9-81ED-4DB2-BD59-A6C34878D82A}">
                    <a16:rowId xmlns:a16="http://schemas.microsoft.com/office/drawing/2014/main" val="648415672"/>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2</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76.51</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24, 2012</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27, 2012</a:t>
                      </a:r>
                    </a:p>
                  </a:txBody>
                  <a:tcPr marL="9525" marR="9525" marT="9525" marB="0" anchor="b"/>
                </a:tc>
                <a:extLst>
                  <a:ext uri="{0D108BD9-81ED-4DB2-BD59-A6C34878D82A}">
                    <a16:rowId xmlns:a16="http://schemas.microsoft.com/office/drawing/2014/main" val="2368687896"/>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3</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76.13</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20, 2005</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23, 2005</a:t>
                      </a:r>
                    </a:p>
                  </a:txBody>
                  <a:tcPr marL="9525" marR="9525" marT="9525" marB="0" anchor="b"/>
                </a:tc>
                <a:extLst>
                  <a:ext uri="{0D108BD9-81ED-4DB2-BD59-A6C34878D82A}">
                    <a16:rowId xmlns:a16="http://schemas.microsoft.com/office/drawing/2014/main" val="459167538"/>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4</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75.36</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16, 2003</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19, 2003</a:t>
                      </a:r>
                    </a:p>
                  </a:txBody>
                  <a:tcPr marL="9525" marR="9525" marT="9525" marB="0" anchor="b"/>
                </a:tc>
                <a:extLst>
                  <a:ext uri="{0D108BD9-81ED-4DB2-BD59-A6C34878D82A}">
                    <a16:rowId xmlns:a16="http://schemas.microsoft.com/office/drawing/2014/main" val="2370979131"/>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5</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75.06</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29, 1990</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 1990</a:t>
                      </a:r>
                    </a:p>
                  </a:txBody>
                  <a:tcPr marL="9525" marR="9525" marT="9525" marB="0" anchor="b"/>
                </a:tc>
                <a:extLst>
                  <a:ext uri="{0D108BD9-81ED-4DB2-BD59-A6C34878D82A}">
                    <a16:rowId xmlns:a16="http://schemas.microsoft.com/office/drawing/2014/main" val="1893081792"/>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6</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74.87</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24, 2003</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27, 2003</a:t>
                      </a:r>
                    </a:p>
                  </a:txBody>
                  <a:tcPr marL="9525" marR="9525" marT="9525" marB="0" anchor="b"/>
                </a:tc>
                <a:extLst>
                  <a:ext uri="{0D108BD9-81ED-4DB2-BD59-A6C34878D82A}">
                    <a16:rowId xmlns:a16="http://schemas.microsoft.com/office/drawing/2014/main" val="2831544604"/>
                  </a:ext>
                </a:extLst>
              </a:tr>
              <a:tr h="333393">
                <a:tc>
                  <a:txBody>
                    <a:bodyPr/>
                    <a:lstStyle/>
                    <a:p>
                      <a:pPr algn="ctr" fontAlgn="b">
                        <a:buNone/>
                      </a:pPr>
                      <a:r>
                        <a:rPr lang="en-US" sz="1300" b="1" i="0" u="none" strike="noStrike">
                          <a:solidFill>
                            <a:srgbClr val="C00000"/>
                          </a:solidFill>
                          <a:effectLst/>
                          <a:latin typeface="Avenir Medium" panose="02000503020000020003" pitchFamily="2" charset="0"/>
                        </a:rPr>
                        <a:t>7</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74.84</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August 9, 2026</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August 12, 2026</a:t>
                      </a:r>
                    </a:p>
                  </a:txBody>
                  <a:tcPr marL="9525" marR="9525" marT="9525" marB="0" anchor="b"/>
                </a:tc>
                <a:extLst>
                  <a:ext uri="{0D108BD9-81ED-4DB2-BD59-A6C34878D82A}">
                    <a16:rowId xmlns:a16="http://schemas.microsoft.com/office/drawing/2014/main" val="3786524823"/>
                  </a:ext>
                </a:extLst>
              </a:tr>
              <a:tr h="333393">
                <a:tc>
                  <a:txBody>
                    <a:bodyPr/>
                    <a:lstStyle/>
                    <a:p>
                      <a:pPr algn="ctr" fontAlgn="b">
                        <a:buNone/>
                      </a:pPr>
                      <a:r>
                        <a:rPr lang="en-US" sz="1300" b="1" i="0" u="none" strike="noStrike">
                          <a:solidFill>
                            <a:srgbClr val="C00000"/>
                          </a:solidFill>
                          <a:effectLst/>
                          <a:latin typeface="Avenir Medium" panose="02000503020000020003" pitchFamily="2" charset="0"/>
                        </a:rPr>
                        <a:t>8</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74.6</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20, 2026</a:t>
                      </a:r>
                    </a:p>
                  </a:txBody>
                  <a:tcPr marL="9525" marR="9525" marT="9525" marB="0" anchor="b"/>
                </a:tc>
                <a:tc>
                  <a:txBody>
                    <a:bodyPr/>
                    <a:lstStyle/>
                    <a:p>
                      <a:pPr algn="ctr" fontAlgn="b">
                        <a:buNone/>
                      </a:pPr>
                      <a:r>
                        <a:rPr lang="en-US" sz="1300" b="1" i="0" u="none" strike="noStrike">
                          <a:solidFill>
                            <a:srgbClr val="C00000"/>
                          </a:solidFill>
                          <a:effectLst/>
                          <a:latin typeface="Avenir Medium" panose="02000503020000020003" pitchFamily="2" charset="0"/>
                        </a:rPr>
                        <a:t>July 23, 2026</a:t>
                      </a:r>
                    </a:p>
                  </a:txBody>
                  <a:tcPr marL="9525" marR="9525" marT="9525" marB="0" anchor="b"/>
                </a:tc>
                <a:extLst>
                  <a:ext uri="{0D108BD9-81ED-4DB2-BD59-A6C34878D82A}">
                    <a16:rowId xmlns:a16="http://schemas.microsoft.com/office/drawing/2014/main" val="4007636467"/>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9</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74.58</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5, 2001</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July 8, 2001</a:t>
                      </a:r>
                    </a:p>
                  </a:txBody>
                  <a:tcPr marL="9525" marR="9525" marT="9525" marB="0" anchor="b"/>
                </a:tc>
                <a:extLst>
                  <a:ext uri="{0D108BD9-81ED-4DB2-BD59-A6C34878D82A}">
                    <a16:rowId xmlns:a16="http://schemas.microsoft.com/office/drawing/2014/main" val="1873248916"/>
                  </a:ext>
                </a:extLst>
              </a:tr>
              <a:tr h="333393">
                <a:tc>
                  <a:txBody>
                    <a:bodyPr/>
                    <a:lstStyle/>
                    <a:p>
                      <a:pPr algn="ctr" fontAlgn="b">
                        <a:buNone/>
                      </a:pPr>
                      <a:r>
                        <a:rPr lang="en-US" sz="1300" b="0" i="0" u="none" strike="noStrike">
                          <a:solidFill>
                            <a:srgbClr val="000000"/>
                          </a:solidFill>
                          <a:effectLst/>
                          <a:latin typeface="Avenir Medium" panose="02000503020000020003" pitchFamily="2" charset="0"/>
                        </a:rPr>
                        <a:t>10</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74.57</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15, 2021</a:t>
                      </a:r>
                    </a:p>
                  </a:txBody>
                  <a:tcPr marL="9525" marR="9525" marT="9525" marB="0" anchor="b"/>
                </a:tc>
                <a:tc>
                  <a:txBody>
                    <a:bodyPr/>
                    <a:lstStyle/>
                    <a:p>
                      <a:pPr algn="ctr" fontAlgn="b">
                        <a:buNone/>
                      </a:pPr>
                      <a:r>
                        <a:rPr lang="en-US" sz="1300" b="0" i="0" u="none" strike="noStrike">
                          <a:solidFill>
                            <a:srgbClr val="000000"/>
                          </a:solidFill>
                          <a:effectLst/>
                          <a:latin typeface="Avenir Medium" panose="02000503020000020003" pitchFamily="2" charset="0"/>
                        </a:rPr>
                        <a:t>June 18, 2021</a:t>
                      </a:r>
                    </a:p>
                  </a:txBody>
                  <a:tcPr marL="9525" marR="9525" marT="9525" marB="0" anchor="b"/>
                </a:tc>
                <a:extLst>
                  <a:ext uri="{0D108BD9-81ED-4DB2-BD59-A6C34878D82A}">
                    <a16:rowId xmlns:a16="http://schemas.microsoft.com/office/drawing/2014/main" val="976604531"/>
                  </a:ext>
                </a:extLst>
              </a:tr>
            </a:tbl>
          </a:graphicData>
        </a:graphic>
      </p:graphicFrame>
    </p:spTree>
    <p:extLst>
      <p:ext uri="{BB962C8B-B14F-4D97-AF65-F5344CB8AC3E}">
        <p14:creationId xmlns:p14="http://schemas.microsoft.com/office/powerpoint/2010/main" val="235964471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C2C01-E720-9F44-169F-A5E82692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44588-B779-F8E8-3619-D98D73A27BD7}"/>
              </a:ext>
            </a:extLst>
          </p:cNvPr>
          <p:cNvSpPr>
            <a:spLocks noGrp="1"/>
          </p:cNvSpPr>
          <p:nvPr>
            <p:ph type="title"/>
          </p:nvPr>
        </p:nvSpPr>
        <p:spPr>
          <a:xfrm>
            <a:off x="381000" y="0"/>
            <a:ext cx="11083635" cy="1292662"/>
          </a:xfrm>
        </p:spPr>
        <p:txBody>
          <a:bodyPr/>
          <a:lstStyle/>
          <a:p>
            <a:r>
              <a:rPr lang="en-US" sz="3600"/>
              <a:t>90 degree days were frequent, and some stations recorded their most on record. </a:t>
            </a:r>
          </a:p>
        </p:txBody>
      </p:sp>
      <p:graphicFrame>
        <p:nvGraphicFramePr>
          <p:cNvPr id="4" name="Table 3">
            <a:extLst>
              <a:ext uri="{FF2B5EF4-FFF2-40B4-BE49-F238E27FC236}">
                <a16:creationId xmlns:a16="http://schemas.microsoft.com/office/drawing/2014/main" id="{0E6D7EB1-93B3-5AC9-2922-AE62281F22EE}"/>
              </a:ext>
            </a:extLst>
          </p:cNvPr>
          <p:cNvGraphicFramePr>
            <a:graphicFrameLocks noGrp="1"/>
          </p:cNvGraphicFramePr>
          <p:nvPr>
            <p:extLst>
              <p:ext uri="{D42A27DB-BD31-4B8C-83A1-F6EECF244321}">
                <p14:modId xmlns:p14="http://schemas.microsoft.com/office/powerpoint/2010/main" val="3606355506"/>
              </p:ext>
            </p:extLst>
          </p:nvPr>
        </p:nvGraphicFramePr>
        <p:xfrm>
          <a:off x="7648754" y="833887"/>
          <a:ext cx="4356099" cy="5447553"/>
        </p:xfrm>
        <a:graphic>
          <a:graphicData uri="http://schemas.openxmlformats.org/drawingml/2006/table">
            <a:tbl>
              <a:tblPr firstRow="1" bandRow="1">
                <a:tableStyleId>{69012ECD-51FC-41F1-AA8D-1B2483CD663E}</a:tableStyleId>
              </a:tblPr>
              <a:tblGrid>
                <a:gridCol w="1452033">
                  <a:extLst>
                    <a:ext uri="{9D8B030D-6E8A-4147-A177-3AD203B41FA5}">
                      <a16:colId xmlns:a16="http://schemas.microsoft.com/office/drawing/2014/main" val="2466309684"/>
                    </a:ext>
                  </a:extLst>
                </a:gridCol>
                <a:gridCol w="1452033">
                  <a:extLst>
                    <a:ext uri="{9D8B030D-6E8A-4147-A177-3AD203B41FA5}">
                      <a16:colId xmlns:a16="http://schemas.microsoft.com/office/drawing/2014/main" val="804460921"/>
                    </a:ext>
                  </a:extLst>
                </a:gridCol>
                <a:gridCol w="1452033">
                  <a:extLst>
                    <a:ext uri="{9D8B030D-6E8A-4147-A177-3AD203B41FA5}">
                      <a16:colId xmlns:a16="http://schemas.microsoft.com/office/drawing/2014/main" val="1395026175"/>
                    </a:ext>
                  </a:extLst>
                </a:gridCol>
              </a:tblGrid>
              <a:tr h="439572">
                <a:tc>
                  <a:txBody>
                    <a:bodyPr/>
                    <a:lstStyle/>
                    <a:p>
                      <a:pPr marL="0" algn="l" rtl="0" eaLnBrk="1" latinLnBrk="0" hangingPunct="1">
                        <a:buNone/>
                      </a:pPr>
                      <a:r>
                        <a:rPr lang="en-US" sz="1400" kern="1200">
                          <a:solidFill>
                            <a:srgbClr val="FFFFFF"/>
                          </a:solidFill>
                          <a:effectLst/>
                        </a:rPr>
                        <a:t>Location</a:t>
                      </a:r>
                      <a:endParaRPr lang="en-US">
                        <a:effectLst/>
                      </a:endParaRPr>
                    </a:p>
                  </a:txBody>
                  <a:tcPr marL="0" marR="0" marT="0" marB="0" anchor="ctr"/>
                </a:tc>
                <a:tc>
                  <a:txBody>
                    <a:bodyPr/>
                    <a:lstStyle/>
                    <a:p>
                      <a:pPr marL="0" algn="l" rtl="0" eaLnBrk="1" latinLnBrk="0" hangingPunct="1">
                        <a:buNone/>
                      </a:pPr>
                      <a:r>
                        <a:rPr lang="en-US" sz="1400" kern="1200">
                          <a:solidFill>
                            <a:srgbClr val="FFFFFF"/>
                          </a:solidFill>
                          <a:effectLst/>
                        </a:rPr>
                        <a:t>2026</a:t>
                      </a:r>
                      <a:endParaRPr lang="en-US">
                        <a:effectLst/>
                      </a:endParaRPr>
                    </a:p>
                  </a:txBody>
                  <a:tcPr marL="0" marR="0" marT="0" marB="0" anchor="ctr"/>
                </a:tc>
                <a:tc>
                  <a:txBody>
                    <a:bodyPr/>
                    <a:lstStyle/>
                    <a:p>
                      <a:pPr marL="0" algn="l" rtl="0" eaLnBrk="1" latinLnBrk="0" hangingPunct="1">
                        <a:buNone/>
                      </a:pPr>
                      <a:r>
                        <a:rPr lang="en-US" sz="1400" kern="1200">
                          <a:solidFill>
                            <a:srgbClr val="FFFFFF"/>
                          </a:solidFill>
                          <a:effectLst/>
                        </a:rPr>
                        <a:t>1991-2020 Average</a:t>
                      </a:r>
                      <a:endParaRPr lang="en-US">
                        <a:effectLst/>
                      </a:endParaRPr>
                    </a:p>
                  </a:txBody>
                  <a:tcPr marL="0" marR="0" marT="0" marB="0" anchor="ctr"/>
                </a:tc>
                <a:extLst>
                  <a:ext uri="{0D108BD9-81ED-4DB2-BD59-A6C34878D82A}">
                    <a16:rowId xmlns:a16="http://schemas.microsoft.com/office/drawing/2014/main" val="1977154023"/>
                  </a:ext>
                </a:extLst>
              </a:tr>
              <a:tr h="392475">
                <a:tc>
                  <a:txBody>
                    <a:bodyPr/>
                    <a:lstStyle/>
                    <a:p>
                      <a:pPr marL="0" algn="l" rtl="0" eaLnBrk="1" latinLnBrk="0" hangingPunct="1">
                        <a:buNone/>
                      </a:pPr>
                      <a:r>
                        <a:rPr lang="en-US" sz="1400" kern="1200">
                          <a:solidFill>
                            <a:srgbClr val="000000"/>
                          </a:solidFill>
                          <a:effectLst/>
                        </a:rPr>
                        <a:t>Akron</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48</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47</a:t>
                      </a:r>
                      <a:endParaRPr lang="en-US">
                        <a:effectLst/>
                      </a:endParaRPr>
                    </a:p>
                  </a:txBody>
                  <a:tcPr marL="0" marR="0" marT="0" marB="0" anchor="ctr"/>
                </a:tc>
                <a:extLst>
                  <a:ext uri="{0D108BD9-81ED-4DB2-BD59-A6C34878D82A}">
                    <a16:rowId xmlns:a16="http://schemas.microsoft.com/office/drawing/2014/main" val="140248801"/>
                  </a:ext>
                </a:extLst>
              </a:tr>
              <a:tr h="329679">
                <a:tc>
                  <a:txBody>
                    <a:bodyPr/>
                    <a:lstStyle/>
                    <a:p>
                      <a:pPr marL="0" algn="l" rtl="0" eaLnBrk="1" latinLnBrk="0" hangingPunct="1">
                        <a:buNone/>
                      </a:pPr>
                      <a:r>
                        <a:rPr lang="en-US" sz="1400" kern="1200">
                          <a:solidFill>
                            <a:srgbClr val="000000"/>
                          </a:solidFill>
                          <a:effectLst/>
                        </a:rPr>
                        <a:t>Alamosa</a:t>
                      </a:r>
                      <a:endParaRPr lang="en-US">
                        <a:effectLst/>
                      </a:endParaRPr>
                    </a:p>
                  </a:txBody>
                  <a:tcPr marL="0" marR="0" marT="0" marB="0" anchor="ctr"/>
                </a:tc>
                <a:tc>
                  <a:txBody>
                    <a:bodyPr/>
                    <a:lstStyle/>
                    <a:p>
                      <a:pPr marL="0" algn="l" rtl="0" eaLnBrk="1" latinLnBrk="0" hangingPunct="1">
                        <a:buNone/>
                      </a:pPr>
                      <a:r>
                        <a:rPr lang="en-US" sz="1400" kern="1200">
                          <a:solidFill>
                            <a:srgbClr val="FF0000"/>
                          </a:solidFill>
                          <a:effectLst/>
                        </a:rPr>
                        <a:t>24</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4</a:t>
                      </a:r>
                      <a:endParaRPr lang="en-US">
                        <a:effectLst/>
                      </a:endParaRPr>
                    </a:p>
                  </a:txBody>
                  <a:tcPr marL="0" marR="0" marT="0" marB="0" anchor="ctr"/>
                </a:tc>
                <a:extLst>
                  <a:ext uri="{0D108BD9-81ED-4DB2-BD59-A6C34878D82A}">
                    <a16:rowId xmlns:a16="http://schemas.microsoft.com/office/drawing/2014/main" val="1206616980"/>
                  </a:ext>
                </a:extLst>
              </a:tr>
              <a:tr h="329679">
                <a:tc>
                  <a:txBody>
                    <a:bodyPr/>
                    <a:lstStyle/>
                    <a:p>
                      <a:pPr marL="0" algn="l" rtl="0" eaLnBrk="1" latinLnBrk="0" hangingPunct="1">
                        <a:buNone/>
                      </a:pPr>
                      <a:r>
                        <a:rPr lang="en-US" sz="1400" kern="1200">
                          <a:solidFill>
                            <a:srgbClr val="000000"/>
                          </a:solidFill>
                          <a:effectLst/>
                        </a:rPr>
                        <a:t>Boulder</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57</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33</a:t>
                      </a:r>
                      <a:endParaRPr lang="en-US">
                        <a:effectLst/>
                      </a:endParaRPr>
                    </a:p>
                  </a:txBody>
                  <a:tcPr marL="0" marR="0" marT="0" marB="0" anchor="ctr"/>
                </a:tc>
                <a:extLst>
                  <a:ext uri="{0D108BD9-81ED-4DB2-BD59-A6C34878D82A}">
                    <a16:rowId xmlns:a16="http://schemas.microsoft.com/office/drawing/2014/main" val="1026926431"/>
                  </a:ext>
                </a:extLst>
              </a:tr>
              <a:tr h="329679">
                <a:tc>
                  <a:txBody>
                    <a:bodyPr/>
                    <a:lstStyle/>
                    <a:p>
                      <a:pPr marL="0" algn="l" rtl="0" eaLnBrk="1" latinLnBrk="0" hangingPunct="1">
                        <a:buNone/>
                      </a:pPr>
                      <a:r>
                        <a:rPr lang="en-US" sz="1400" kern="1200">
                          <a:solidFill>
                            <a:srgbClr val="000000"/>
                          </a:solidFill>
                          <a:effectLst/>
                        </a:rPr>
                        <a:t>Burlington</a:t>
                      </a:r>
                      <a:endParaRPr lang="en-US">
                        <a:effectLst/>
                      </a:endParaRPr>
                    </a:p>
                  </a:txBody>
                  <a:tcPr marL="0" marR="0" marT="0" marB="0" anchor="ctr"/>
                </a:tc>
                <a:tc>
                  <a:txBody>
                    <a:bodyPr/>
                    <a:lstStyle/>
                    <a:p>
                      <a:pPr marL="0" algn="l" rtl="0" eaLnBrk="1" latinLnBrk="0" hangingPunct="1">
                        <a:buNone/>
                      </a:pPr>
                      <a:r>
                        <a:rPr lang="en-US" sz="1400" kern="1200">
                          <a:solidFill>
                            <a:srgbClr val="FF0000"/>
                          </a:solidFill>
                          <a:effectLst/>
                        </a:rPr>
                        <a:t>90</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49</a:t>
                      </a:r>
                      <a:endParaRPr lang="en-US">
                        <a:effectLst/>
                      </a:endParaRPr>
                    </a:p>
                  </a:txBody>
                  <a:tcPr marL="0" marR="0" marT="0" marB="0" anchor="ctr"/>
                </a:tc>
                <a:extLst>
                  <a:ext uri="{0D108BD9-81ED-4DB2-BD59-A6C34878D82A}">
                    <a16:rowId xmlns:a16="http://schemas.microsoft.com/office/drawing/2014/main" val="2072203880"/>
                  </a:ext>
                </a:extLst>
              </a:tr>
              <a:tr h="439572">
                <a:tc>
                  <a:txBody>
                    <a:bodyPr/>
                    <a:lstStyle/>
                    <a:p>
                      <a:pPr marL="0" algn="l" rtl="0" eaLnBrk="1" latinLnBrk="0" hangingPunct="1">
                        <a:buNone/>
                      </a:pPr>
                      <a:r>
                        <a:rPr lang="en-US" sz="1400" kern="1200">
                          <a:solidFill>
                            <a:srgbClr val="000000"/>
                          </a:solidFill>
                          <a:effectLst/>
                        </a:rPr>
                        <a:t>Colorado Springs</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37</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23</a:t>
                      </a:r>
                      <a:endParaRPr lang="en-US">
                        <a:effectLst/>
                      </a:endParaRPr>
                    </a:p>
                  </a:txBody>
                  <a:tcPr marL="0" marR="0" marT="0" marB="0" anchor="ctr"/>
                </a:tc>
                <a:extLst>
                  <a:ext uri="{0D108BD9-81ED-4DB2-BD59-A6C34878D82A}">
                    <a16:rowId xmlns:a16="http://schemas.microsoft.com/office/drawing/2014/main" val="3831650804"/>
                  </a:ext>
                </a:extLst>
              </a:tr>
              <a:tr h="329679">
                <a:tc>
                  <a:txBody>
                    <a:bodyPr/>
                    <a:lstStyle/>
                    <a:p>
                      <a:pPr marL="0" algn="l" rtl="0" eaLnBrk="1" latinLnBrk="0" hangingPunct="1">
                        <a:buNone/>
                      </a:pPr>
                      <a:r>
                        <a:rPr lang="en-US" sz="1400" kern="1200">
                          <a:solidFill>
                            <a:srgbClr val="000000"/>
                          </a:solidFill>
                          <a:effectLst/>
                        </a:rPr>
                        <a:t>Cortez</a:t>
                      </a:r>
                      <a:endParaRPr lang="en-US">
                        <a:effectLst/>
                      </a:endParaRPr>
                    </a:p>
                  </a:txBody>
                  <a:tcPr marL="0" marR="0" marT="0" marB="0" anchor="ctr"/>
                </a:tc>
                <a:tc>
                  <a:txBody>
                    <a:bodyPr/>
                    <a:lstStyle/>
                    <a:p>
                      <a:pPr marL="0" algn="l" rtl="0" eaLnBrk="1" latinLnBrk="0" hangingPunct="1">
                        <a:buNone/>
                      </a:pPr>
                      <a:r>
                        <a:rPr lang="en-US" sz="1400" kern="1200">
                          <a:solidFill>
                            <a:srgbClr val="FF0000"/>
                          </a:solidFill>
                          <a:effectLst/>
                        </a:rPr>
                        <a:t>75</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41</a:t>
                      </a:r>
                      <a:endParaRPr lang="en-US">
                        <a:effectLst/>
                      </a:endParaRPr>
                    </a:p>
                  </a:txBody>
                  <a:tcPr marL="0" marR="0" marT="0" marB="0" anchor="ctr"/>
                </a:tc>
                <a:extLst>
                  <a:ext uri="{0D108BD9-81ED-4DB2-BD59-A6C34878D82A}">
                    <a16:rowId xmlns:a16="http://schemas.microsoft.com/office/drawing/2014/main" val="89631664"/>
                  </a:ext>
                </a:extLst>
              </a:tr>
              <a:tr h="329679">
                <a:tc>
                  <a:txBody>
                    <a:bodyPr/>
                    <a:lstStyle/>
                    <a:p>
                      <a:pPr marL="0" algn="l" rtl="0" eaLnBrk="1" latinLnBrk="0" hangingPunct="1">
                        <a:buNone/>
                      </a:pPr>
                      <a:r>
                        <a:rPr lang="en-US" sz="1400" kern="1200">
                          <a:solidFill>
                            <a:srgbClr val="000000"/>
                          </a:solidFill>
                          <a:effectLst/>
                        </a:rPr>
                        <a:t>Denver</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65</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46</a:t>
                      </a:r>
                      <a:endParaRPr lang="en-US">
                        <a:effectLst/>
                      </a:endParaRPr>
                    </a:p>
                  </a:txBody>
                  <a:tcPr marL="0" marR="0" marT="0" marB="0" anchor="ctr"/>
                </a:tc>
                <a:extLst>
                  <a:ext uri="{0D108BD9-81ED-4DB2-BD59-A6C34878D82A}">
                    <a16:rowId xmlns:a16="http://schemas.microsoft.com/office/drawing/2014/main" val="92483080"/>
                  </a:ext>
                </a:extLst>
              </a:tr>
              <a:tr h="329679">
                <a:tc>
                  <a:txBody>
                    <a:bodyPr/>
                    <a:lstStyle/>
                    <a:p>
                      <a:pPr marL="0" algn="l" rtl="0" eaLnBrk="1" latinLnBrk="0" hangingPunct="1">
                        <a:buNone/>
                      </a:pPr>
                      <a:r>
                        <a:rPr lang="en-US" sz="1400" kern="1200">
                          <a:solidFill>
                            <a:srgbClr val="000000"/>
                          </a:solidFill>
                          <a:effectLst/>
                        </a:rPr>
                        <a:t>Dillon</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0</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0</a:t>
                      </a:r>
                      <a:endParaRPr lang="en-US">
                        <a:effectLst/>
                      </a:endParaRPr>
                    </a:p>
                  </a:txBody>
                  <a:tcPr marL="0" marR="0" marT="0" marB="0" anchor="ctr"/>
                </a:tc>
                <a:extLst>
                  <a:ext uri="{0D108BD9-81ED-4DB2-BD59-A6C34878D82A}">
                    <a16:rowId xmlns:a16="http://schemas.microsoft.com/office/drawing/2014/main" val="2815982959"/>
                  </a:ext>
                </a:extLst>
              </a:tr>
              <a:tr h="329679">
                <a:tc>
                  <a:txBody>
                    <a:bodyPr/>
                    <a:lstStyle/>
                    <a:p>
                      <a:pPr marL="0" algn="l" rtl="0" eaLnBrk="1" latinLnBrk="0" hangingPunct="1">
                        <a:buNone/>
                      </a:pPr>
                      <a:r>
                        <a:rPr lang="en-US" sz="1400" kern="1200">
                          <a:solidFill>
                            <a:srgbClr val="000000"/>
                          </a:solidFill>
                          <a:effectLst/>
                        </a:rPr>
                        <a:t>Fort Collins</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54</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30</a:t>
                      </a:r>
                      <a:endParaRPr lang="en-US">
                        <a:effectLst/>
                      </a:endParaRPr>
                    </a:p>
                  </a:txBody>
                  <a:tcPr marL="0" marR="0" marT="0" marB="0" anchor="ctr"/>
                </a:tc>
                <a:extLst>
                  <a:ext uri="{0D108BD9-81ED-4DB2-BD59-A6C34878D82A}">
                    <a16:rowId xmlns:a16="http://schemas.microsoft.com/office/drawing/2014/main" val="1069792496"/>
                  </a:ext>
                </a:extLst>
              </a:tr>
              <a:tr h="329679">
                <a:tc>
                  <a:txBody>
                    <a:bodyPr/>
                    <a:lstStyle/>
                    <a:p>
                      <a:pPr marL="0" algn="l" rtl="0" eaLnBrk="1" latinLnBrk="0" hangingPunct="1">
                        <a:buNone/>
                      </a:pPr>
                      <a:r>
                        <a:rPr lang="en-US" sz="1400" kern="1200">
                          <a:solidFill>
                            <a:srgbClr val="000000"/>
                          </a:solidFill>
                          <a:effectLst/>
                        </a:rPr>
                        <a:t>Grand Junction</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92</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68</a:t>
                      </a:r>
                      <a:endParaRPr lang="en-US">
                        <a:effectLst/>
                      </a:endParaRPr>
                    </a:p>
                  </a:txBody>
                  <a:tcPr marL="0" marR="0" marT="0" marB="0" anchor="ctr"/>
                </a:tc>
                <a:extLst>
                  <a:ext uri="{0D108BD9-81ED-4DB2-BD59-A6C34878D82A}">
                    <a16:rowId xmlns:a16="http://schemas.microsoft.com/office/drawing/2014/main" val="3514141728"/>
                  </a:ext>
                </a:extLst>
              </a:tr>
              <a:tr h="439572">
                <a:tc>
                  <a:txBody>
                    <a:bodyPr/>
                    <a:lstStyle/>
                    <a:p>
                      <a:pPr marL="0" marR="0" indent="0" algn="l" rtl="0" eaLnBrk="1" fontAlgn="auto" latinLnBrk="0" hangingPunct="1">
                        <a:buNone/>
                      </a:pPr>
                      <a:r>
                        <a:rPr lang="en-US" sz="1400" kern="1200">
                          <a:solidFill>
                            <a:srgbClr val="000000"/>
                          </a:solidFill>
                          <a:effectLst/>
                        </a:rPr>
                        <a:t>Lamar</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97</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73</a:t>
                      </a:r>
                      <a:endParaRPr lang="en-US">
                        <a:effectLst/>
                      </a:endParaRPr>
                    </a:p>
                  </a:txBody>
                  <a:tcPr marL="0" marR="0" marT="0" marB="0" anchor="ctr"/>
                </a:tc>
                <a:extLst>
                  <a:ext uri="{0D108BD9-81ED-4DB2-BD59-A6C34878D82A}">
                    <a16:rowId xmlns:a16="http://schemas.microsoft.com/office/drawing/2014/main" val="858972469"/>
                  </a:ext>
                </a:extLst>
              </a:tr>
              <a:tr h="329679">
                <a:tc>
                  <a:txBody>
                    <a:bodyPr/>
                    <a:lstStyle/>
                    <a:p>
                      <a:pPr marL="0" algn="l" rtl="0" eaLnBrk="1" latinLnBrk="0" hangingPunct="1">
                        <a:buNone/>
                      </a:pPr>
                      <a:r>
                        <a:rPr lang="en-US" sz="1400" kern="1200">
                          <a:solidFill>
                            <a:srgbClr val="000000"/>
                          </a:solidFill>
                          <a:effectLst/>
                        </a:rPr>
                        <a:t>Montrose</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77</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35</a:t>
                      </a:r>
                      <a:endParaRPr lang="en-US">
                        <a:effectLst/>
                      </a:endParaRPr>
                    </a:p>
                  </a:txBody>
                  <a:tcPr marL="0" marR="0" marT="0" marB="0" anchor="ctr"/>
                </a:tc>
                <a:extLst>
                  <a:ext uri="{0D108BD9-81ED-4DB2-BD59-A6C34878D82A}">
                    <a16:rowId xmlns:a16="http://schemas.microsoft.com/office/drawing/2014/main" val="4246617615"/>
                  </a:ext>
                </a:extLst>
              </a:tr>
              <a:tr h="329679">
                <a:tc>
                  <a:txBody>
                    <a:bodyPr/>
                    <a:lstStyle/>
                    <a:p>
                      <a:pPr marL="0" algn="l" rtl="0" eaLnBrk="1" latinLnBrk="0" hangingPunct="1">
                        <a:buNone/>
                      </a:pPr>
                      <a:r>
                        <a:rPr lang="en-US" sz="1400" kern="1200">
                          <a:solidFill>
                            <a:srgbClr val="000000"/>
                          </a:solidFill>
                          <a:effectLst/>
                        </a:rPr>
                        <a:t>Pueblo</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93</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72</a:t>
                      </a:r>
                      <a:endParaRPr lang="en-US">
                        <a:effectLst/>
                      </a:endParaRPr>
                    </a:p>
                  </a:txBody>
                  <a:tcPr marL="0" marR="0" marT="0" marB="0" anchor="ctr"/>
                </a:tc>
                <a:extLst>
                  <a:ext uri="{0D108BD9-81ED-4DB2-BD59-A6C34878D82A}">
                    <a16:rowId xmlns:a16="http://schemas.microsoft.com/office/drawing/2014/main" val="2887778339"/>
                  </a:ext>
                </a:extLst>
              </a:tr>
              <a:tr h="439572">
                <a:tc>
                  <a:txBody>
                    <a:bodyPr/>
                    <a:lstStyle/>
                    <a:p>
                      <a:pPr marL="0" algn="l" rtl="0" eaLnBrk="1" latinLnBrk="0" hangingPunct="1">
                        <a:buNone/>
                      </a:pPr>
                      <a:r>
                        <a:rPr lang="en-US" sz="1400" kern="1200">
                          <a:solidFill>
                            <a:srgbClr val="000000"/>
                          </a:solidFill>
                          <a:effectLst/>
                        </a:rPr>
                        <a:t>Steamboat Springs</a:t>
                      </a:r>
                      <a:endParaRPr lang="en-US">
                        <a:effectLst/>
                      </a:endParaRPr>
                    </a:p>
                  </a:txBody>
                  <a:tcPr marL="0" marR="0" marT="0" marB="0" anchor="ctr"/>
                </a:tc>
                <a:tc>
                  <a:txBody>
                    <a:bodyPr/>
                    <a:lstStyle/>
                    <a:p>
                      <a:pPr marL="0" algn="l" rtl="0" eaLnBrk="1" latinLnBrk="0" hangingPunct="1">
                        <a:buNone/>
                      </a:pPr>
                      <a:r>
                        <a:rPr lang="en-US" sz="1400" kern="1200">
                          <a:solidFill>
                            <a:srgbClr val="FF0000"/>
                          </a:solidFill>
                          <a:effectLst/>
                        </a:rPr>
                        <a:t>29</a:t>
                      </a:r>
                      <a:endParaRPr lang="en-US">
                        <a:effectLst/>
                      </a:endParaRPr>
                    </a:p>
                  </a:txBody>
                  <a:tcPr marL="0" marR="0" marT="0" marB="0" anchor="ctr"/>
                </a:tc>
                <a:tc>
                  <a:txBody>
                    <a:bodyPr/>
                    <a:lstStyle/>
                    <a:p>
                      <a:pPr marL="0" algn="l" rtl="0" eaLnBrk="1" latinLnBrk="0" hangingPunct="1">
                        <a:buNone/>
                      </a:pPr>
                      <a:r>
                        <a:rPr lang="en-US" sz="1400" kern="1200">
                          <a:solidFill>
                            <a:srgbClr val="000000"/>
                          </a:solidFill>
                          <a:effectLst/>
                        </a:rPr>
                        <a:t>6</a:t>
                      </a:r>
                      <a:endParaRPr lang="en-US">
                        <a:effectLst/>
                      </a:endParaRPr>
                    </a:p>
                  </a:txBody>
                  <a:tcPr marL="0" marR="0" marT="0" marB="0" anchor="ctr"/>
                </a:tc>
                <a:extLst>
                  <a:ext uri="{0D108BD9-81ED-4DB2-BD59-A6C34878D82A}">
                    <a16:rowId xmlns:a16="http://schemas.microsoft.com/office/drawing/2014/main" val="285638320"/>
                  </a:ext>
                </a:extLst>
              </a:tr>
            </a:tbl>
          </a:graphicData>
        </a:graphic>
      </p:graphicFrame>
      <p:sp>
        <p:nvSpPr>
          <p:cNvPr id="5" name="TextBox 4">
            <a:extLst>
              <a:ext uri="{FF2B5EF4-FFF2-40B4-BE49-F238E27FC236}">
                <a16:creationId xmlns:a16="http://schemas.microsoft.com/office/drawing/2014/main" id="{55A16CD0-DA01-9005-BA84-0876D205F25D}"/>
              </a:ext>
            </a:extLst>
          </p:cNvPr>
          <p:cNvSpPr txBox="1"/>
          <p:nvPr/>
        </p:nvSpPr>
        <p:spPr>
          <a:xfrm>
            <a:off x="7653426" y="6286500"/>
            <a:ext cx="3095719"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a:solidFill>
                  <a:srgbClr val="1A1918"/>
                </a:solidFill>
                <a:latin typeface="Helvetica"/>
                <a:cs typeface="Helvetica"/>
              </a:rPr>
              <a:t>Broken or tied records in </a:t>
            </a:r>
            <a:r>
              <a:rPr lang="en-US" b="1">
                <a:solidFill>
                  <a:srgbClr val="FF0000"/>
                </a:solidFill>
                <a:latin typeface="Helvetica"/>
                <a:cs typeface="Helvetica"/>
              </a:rPr>
              <a:t>red</a:t>
            </a:r>
            <a:endParaRPr lang="en-US" b="1">
              <a:solidFill>
                <a:srgbClr val="FF0000"/>
              </a:solidFill>
            </a:endParaRPr>
          </a:p>
        </p:txBody>
      </p:sp>
      <p:pic>
        <p:nvPicPr>
          <p:cNvPr id="6" name="Picture 5">
            <a:extLst>
              <a:ext uri="{FF2B5EF4-FFF2-40B4-BE49-F238E27FC236}">
                <a16:creationId xmlns:a16="http://schemas.microsoft.com/office/drawing/2014/main" id="{85383E4C-FFF0-A670-F0CC-809D3DF16FC6}"/>
              </a:ext>
            </a:extLst>
          </p:cNvPr>
          <p:cNvPicPr>
            <a:picLocks noChangeAspect="1"/>
          </p:cNvPicPr>
          <p:nvPr/>
        </p:nvPicPr>
        <p:blipFill>
          <a:blip r:embed="rId2"/>
          <a:stretch>
            <a:fillRect/>
          </a:stretch>
        </p:blipFill>
        <p:spPr>
          <a:xfrm>
            <a:off x="564221" y="1169328"/>
            <a:ext cx="6563444" cy="4778136"/>
          </a:xfrm>
          <a:prstGeom prst="rect">
            <a:avLst/>
          </a:prstGeom>
        </p:spPr>
      </p:pic>
      <p:sp>
        <p:nvSpPr>
          <p:cNvPr id="7" name="TextBox 6">
            <a:extLst>
              <a:ext uri="{FF2B5EF4-FFF2-40B4-BE49-F238E27FC236}">
                <a16:creationId xmlns:a16="http://schemas.microsoft.com/office/drawing/2014/main" id="{46D53E0F-187A-55A2-3EB3-423B1C3C8C48}"/>
              </a:ext>
            </a:extLst>
          </p:cNvPr>
          <p:cNvSpPr txBox="1"/>
          <p:nvPr/>
        </p:nvSpPr>
        <p:spPr>
          <a:xfrm>
            <a:off x="1625720" y="5962650"/>
            <a:ext cx="5211811"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b="1">
                <a:solidFill>
                  <a:srgbClr val="1A1918"/>
                </a:solidFill>
                <a:latin typeface="Helvetica"/>
                <a:cs typeface="Helvetica"/>
              </a:rPr>
              <a:t>Number of 90 Degree Days in Water Year 2026</a:t>
            </a:r>
            <a:endParaRPr lang="en-US" b="1">
              <a:solidFill>
                <a:srgbClr val="1A1918"/>
              </a:solidFill>
              <a:latin typeface="Helvetica" pitchFamily="2" charset="0"/>
              <a:cs typeface="Helvetica"/>
            </a:endParaRPr>
          </a:p>
        </p:txBody>
      </p:sp>
      <p:sp>
        <p:nvSpPr>
          <p:cNvPr id="9" name="TextBox 8">
            <a:extLst>
              <a:ext uri="{FF2B5EF4-FFF2-40B4-BE49-F238E27FC236}">
                <a16:creationId xmlns:a16="http://schemas.microsoft.com/office/drawing/2014/main" id="{DE841281-C40C-941C-D50A-76D26914D4FC}"/>
              </a:ext>
            </a:extLst>
          </p:cNvPr>
          <p:cNvSpPr txBox="1"/>
          <p:nvPr/>
        </p:nvSpPr>
        <p:spPr>
          <a:xfrm>
            <a:off x="3851335" y="6319927"/>
            <a:ext cx="2771015" cy="369332"/>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a:solidFill>
                  <a:srgbClr val="FF0000"/>
                </a:solidFill>
                <a:latin typeface="Helvetica"/>
                <a:cs typeface="Helvetica"/>
              </a:rPr>
              <a:t>2026</a:t>
            </a:r>
            <a:r>
              <a:rPr lang="en-US">
                <a:solidFill>
                  <a:srgbClr val="1A1918"/>
                </a:solidFill>
                <a:latin typeface="Helvetica"/>
                <a:cs typeface="Helvetica"/>
              </a:rPr>
              <a:t>/</a:t>
            </a:r>
            <a:r>
              <a:rPr lang="en-US">
                <a:solidFill>
                  <a:srgbClr val="7030A0"/>
                </a:solidFill>
                <a:latin typeface="Helvetica"/>
                <a:cs typeface="Helvetica"/>
              </a:rPr>
              <a:t>1991-2020 </a:t>
            </a:r>
            <a:r>
              <a:rPr lang="en-US">
                <a:solidFill>
                  <a:srgbClr val="1A1918"/>
                </a:solidFill>
                <a:latin typeface="Helvetica"/>
                <a:cs typeface="Helvetica"/>
              </a:rPr>
              <a:t>Average</a:t>
            </a:r>
            <a:endParaRPr lang="en-US">
              <a:solidFill>
                <a:srgbClr val="1A1918"/>
              </a:solidFill>
              <a:latin typeface="Helvetica" pitchFamily="2" charset="0"/>
              <a:cs typeface="Helvetica"/>
            </a:endParaRPr>
          </a:p>
        </p:txBody>
      </p:sp>
    </p:spTree>
    <p:extLst>
      <p:ext uri="{BB962C8B-B14F-4D97-AF65-F5344CB8AC3E}">
        <p14:creationId xmlns:p14="http://schemas.microsoft.com/office/powerpoint/2010/main" val="4205997848"/>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383F-FDD3-AB09-A4D7-19616A639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055E8-A1F1-DC09-BE71-2A481F1CB0EE}"/>
              </a:ext>
            </a:extLst>
          </p:cNvPr>
          <p:cNvSpPr>
            <a:spLocks noGrp="1"/>
          </p:cNvSpPr>
          <p:nvPr>
            <p:ph type="title"/>
          </p:nvPr>
        </p:nvSpPr>
        <p:spPr>
          <a:xfrm>
            <a:off x="300840" y="152400"/>
            <a:ext cx="11554034" cy="1169551"/>
          </a:xfrm>
        </p:spPr>
        <p:txBody>
          <a:bodyPr/>
          <a:lstStyle/>
          <a:p>
            <a:r>
              <a:rPr lang="en-US" sz="3200"/>
              <a:t>Temperatures have been steadily increasing in Colorado, but this year stood out even in our changing climate. </a:t>
            </a:r>
          </a:p>
        </p:txBody>
      </p:sp>
      <p:sp>
        <p:nvSpPr>
          <p:cNvPr id="3" name="Text Placeholder 2">
            <a:extLst>
              <a:ext uri="{FF2B5EF4-FFF2-40B4-BE49-F238E27FC236}">
                <a16:creationId xmlns:a16="http://schemas.microsoft.com/office/drawing/2014/main" id="{BC133208-F92E-BCA8-466F-C02C9AC03B6A}"/>
              </a:ext>
            </a:extLst>
          </p:cNvPr>
          <p:cNvSpPr>
            <a:spLocks noGrp="1"/>
          </p:cNvSpPr>
          <p:nvPr>
            <p:ph type="body" sz="quarter" idx="10"/>
          </p:nvPr>
        </p:nvSpPr>
        <p:spPr>
          <a:xfrm>
            <a:off x="8883074" y="1509707"/>
            <a:ext cx="2971800" cy="4281493"/>
          </a:xfrm>
        </p:spPr>
        <p:txBody>
          <a:bodyPr/>
          <a:lstStyle/>
          <a:p>
            <a:pPr marL="0" indent="0">
              <a:buNone/>
            </a:pPr>
            <a:r>
              <a:rPr lang="en-US"/>
              <a:t>The difference between the 1st and 2nd place years (2026 and 1934) is equal to the difference between the 2nd and 24th place years.</a:t>
            </a:r>
          </a:p>
          <a:p>
            <a:pPr marL="0" indent="0">
              <a:buNone/>
            </a:pPr>
            <a:endParaRPr lang="en-US"/>
          </a:p>
        </p:txBody>
      </p:sp>
      <p:pic>
        <p:nvPicPr>
          <p:cNvPr id="5" name="Picture 4">
            <a:extLst>
              <a:ext uri="{FF2B5EF4-FFF2-40B4-BE49-F238E27FC236}">
                <a16:creationId xmlns:a16="http://schemas.microsoft.com/office/drawing/2014/main" id="{13DACA22-77E9-44A5-102B-87F73ACE97FD}"/>
              </a:ext>
            </a:extLst>
          </p:cNvPr>
          <p:cNvPicPr>
            <a:picLocks noChangeAspect="1"/>
          </p:cNvPicPr>
          <p:nvPr/>
        </p:nvPicPr>
        <p:blipFill>
          <a:blip r:embed="rId2"/>
          <a:stretch>
            <a:fillRect/>
          </a:stretch>
        </p:blipFill>
        <p:spPr>
          <a:xfrm>
            <a:off x="337126" y="1288253"/>
            <a:ext cx="8397897" cy="5315124"/>
          </a:xfrm>
          <a:prstGeom prst="rect">
            <a:avLst/>
          </a:prstGeom>
        </p:spPr>
      </p:pic>
    </p:spTree>
    <p:extLst>
      <p:ext uri="{BB962C8B-B14F-4D97-AF65-F5344CB8AC3E}">
        <p14:creationId xmlns:p14="http://schemas.microsoft.com/office/powerpoint/2010/main" val="38864533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F1E010-286A-CC47-A16E-1833FD09D7D8}"/>
              </a:ext>
            </a:extLst>
          </p:cNvPr>
          <p:cNvPicPr>
            <a:picLocks noChangeAspect="1"/>
          </p:cNvPicPr>
          <p:nvPr/>
        </p:nvPicPr>
        <p:blipFill>
          <a:blip r:embed="rId2"/>
          <a:srcRect/>
          <a:stretch/>
        </p:blipFill>
        <p:spPr>
          <a:xfrm>
            <a:off x="2535936" y="25963"/>
            <a:ext cx="7141464" cy="6301950"/>
          </a:xfrm>
          <a:prstGeom prst="rect">
            <a:avLst/>
          </a:prstGeom>
          <a:solidFill>
            <a:schemeClr val="bg1"/>
          </a:solidFill>
        </p:spPr>
      </p:pic>
      <p:sp>
        <p:nvSpPr>
          <p:cNvPr id="5" name="TextBox 4">
            <a:extLst>
              <a:ext uri="{FF2B5EF4-FFF2-40B4-BE49-F238E27FC236}">
                <a16:creationId xmlns:a16="http://schemas.microsoft.com/office/drawing/2014/main" id="{717D750A-73CA-F42A-A1F0-9B70C093F648}"/>
              </a:ext>
            </a:extLst>
          </p:cNvPr>
          <p:cNvSpPr txBox="1"/>
          <p:nvPr/>
        </p:nvSpPr>
        <p:spPr>
          <a:xfrm>
            <a:off x="364696" y="1107795"/>
            <a:ext cx="237297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a:ln>
                  <a:noFill/>
                </a:ln>
                <a:solidFill>
                  <a:srgbClr val="59595B"/>
                </a:solidFill>
                <a:effectLst/>
                <a:uLnTx/>
                <a:uFillTx/>
                <a:latin typeface="Avenir Medium" panose="02000503020000020003" pitchFamily="2" charset="0"/>
              </a:rPr>
              <a:t>Water Year 2026, Fort Collins</a:t>
            </a:r>
          </a:p>
        </p:txBody>
      </p:sp>
      <p:sp>
        <p:nvSpPr>
          <p:cNvPr id="6" name="TextBox 5">
            <a:extLst>
              <a:ext uri="{FF2B5EF4-FFF2-40B4-BE49-F238E27FC236}">
                <a16:creationId xmlns:a16="http://schemas.microsoft.com/office/drawing/2014/main" id="{287DD7FE-BD18-AD27-FA8B-8298189115E7}"/>
              </a:ext>
            </a:extLst>
          </p:cNvPr>
          <p:cNvSpPr txBox="1"/>
          <p:nvPr/>
        </p:nvSpPr>
        <p:spPr>
          <a:xfrm>
            <a:off x="1282583" y="530087"/>
            <a:ext cx="14353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CC5430">
                    <a:lumMod val="75000"/>
                  </a:srgbClr>
                </a:solidFill>
                <a:effectLst/>
                <a:uLnTx/>
                <a:uFillTx/>
                <a:latin typeface="Avenir Medium" panose="02000503020000020003" pitchFamily="2" charset="0"/>
              </a:rPr>
              <a:t>Warm &amp; dry</a:t>
            </a:r>
          </a:p>
        </p:txBody>
      </p:sp>
      <p:sp>
        <p:nvSpPr>
          <p:cNvPr id="7" name="TextBox 6">
            <a:extLst>
              <a:ext uri="{FF2B5EF4-FFF2-40B4-BE49-F238E27FC236}">
                <a16:creationId xmlns:a16="http://schemas.microsoft.com/office/drawing/2014/main" id="{EDF6BD76-3074-C640-F888-B27B28A143D2}"/>
              </a:ext>
            </a:extLst>
          </p:cNvPr>
          <p:cNvSpPr txBox="1"/>
          <p:nvPr/>
        </p:nvSpPr>
        <p:spPr>
          <a:xfrm>
            <a:off x="9515061" y="530087"/>
            <a:ext cx="14818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CC5430">
                    <a:lumMod val="75000"/>
                  </a:srgbClr>
                </a:solidFill>
                <a:effectLst/>
                <a:uLnTx/>
                <a:uFillTx/>
                <a:latin typeface="Avenir Medium" panose="02000503020000020003" pitchFamily="2" charset="0"/>
              </a:rPr>
              <a:t>Warm &amp; wet</a:t>
            </a:r>
          </a:p>
        </p:txBody>
      </p:sp>
      <p:sp>
        <p:nvSpPr>
          <p:cNvPr id="8" name="TextBox 7">
            <a:extLst>
              <a:ext uri="{FF2B5EF4-FFF2-40B4-BE49-F238E27FC236}">
                <a16:creationId xmlns:a16="http://schemas.microsoft.com/office/drawing/2014/main" id="{B96ECCDC-01F7-D7E1-D87E-4D4AA9AC3A9B}"/>
              </a:ext>
            </a:extLst>
          </p:cNvPr>
          <p:cNvSpPr txBox="1"/>
          <p:nvPr/>
        </p:nvSpPr>
        <p:spPr>
          <a:xfrm>
            <a:off x="1282583" y="5400261"/>
            <a:ext cx="131478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0070C0"/>
                </a:solidFill>
                <a:effectLst/>
                <a:uLnTx/>
                <a:uFillTx/>
                <a:latin typeface="Avenir Medium" panose="02000503020000020003" pitchFamily="2" charset="0"/>
              </a:rPr>
              <a:t>Cool &amp; dry</a:t>
            </a:r>
          </a:p>
        </p:txBody>
      </p:sp>
      <p:sp>
        <p:nvSpPr>
          <p:cNvPr id="9" name="TextBox 8">
            <a:extLst>
              <a:ext uri="{FF2B5EF4-FFF2-40B4-BE49-F238E27FC236}">
                <a16:creationId xmlns:a16="http://schemas.microsoft.com/office/drawing/2014/main" id="{6BCED842-4FDF-B90B-766D-5B60C3955B89}"/>
              </a:ext>
            </a:extLst>
          </p:cNvPr>
          <p:cNvSpPr txBox="1"/>
          <p:nvPr/>
        </p:nvSpPr>
        <p:spPr>
          <a:xfrm>
            <a:off x="9515061" y="5412988"/>
            <a:ext cx="13612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0070C0"/>
                </a:solidFill>
                <a:effectLst/>
                <a:uLnTx/>
                <a:uFillTx/>
                <a:latin typeface="Avenir Medium" panose="02000503020000020003" pitchFamily="2" charset="0"/>
              </a:rPr>
              <a:t>Cool &amp; wet</a:t>
            </a:r>
          </a:p>
        </p:txBody>
      </p:sp>
      <p:sp>
        <p:nvSpPr>
          <p:cNvPr id="10" name="Text Placeholder 2">
            <a:extLst>
              <a:ext uri="{FF2B5EF4-FFF2-40B4-BE49-F238E27FC236}">
                <a16:creationId xmlns:a16="http://schemas.microsoft.com/office/drawing/2014/main" id="{980DEF78-57B0-B4D3-CEDB-905EC52C615F}"/>
              </a:ext>
            </a:extLst>
          </p:cNvPr>
          <p:cNvSpPr txBox="1">
            <a:spLocks/>
          </p:cNvSpPr>
          <p:nvPr/>
        </p:nvSpPr>
        <p:spPr>
          <a:xfrm>
            <a:off x="9349954" y="1321475"/>
            <a:ext cx="2664234" cy="2995692"/>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1588" b="0" kern="1200">
                <a:solidFill>
                  <a:schemeClr val="tx1"/>
                </a:solidFill>
                <a:latin typeface="+mn-lt"/>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4pPr>
            <a:lvl5pPr marL="2778035" indent="-308670" algn="l" defTabSz="617339" rtl="0" eaLnBrk="1" latinLnBrk="0" hangingPunct="1">
              <a:spcBef>
                <a:spcPct val="20000"/>
              </a:spcBef>
              <a:buFont typeface="Arial"/>
              <a:buChar char="»"/>
              <a:defRPr sz="1454" b="0" kern="1200">
                <a:solidFill>
                  <a:schemeClr val="tx1"/>
                </a:solidFill>
                <a:latin typeface="Franklin Gothic Book"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17339" rtl="0" eaLnBrk="1" fontAlgn="auto" latinLnBrk="0" hangingPunct="1">
              <a:lnSpc>
                <a:spcPct val="100000"/>
              </a:lnSpc>
              <a:spcBef>
                <a:spcPts val="529"/>
              </a:spcBef>
              <a:spcAft>
                <a:spcPts val="529"/>
              </a:spcAft>
              <a:buClrTx/>
              <a:buSzTx/>
              <a:buFont typeface="Arial"/>
              <a:buNone/>
              <a:tabLst/>
              <a:defRPr/>
            </a:pP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Warmest water year by a large margin for Fort Collins</a:t>
            </a:r>
          </a:p>
          <a:p>
            <a:pPr marL="0" marR="0" lvl="0" indent="0" algn="l" defTabSz="617339" rtl="0" eaLnBrk="1" fontAlgn="auto" latinLnBrk="0" hangingPunct="1">
              <a:lnSpc>
                <a:spcPct val="100000"/>
              </a:lnSpc>
              <a:spcBef>
                <a:spcPts val="529"/>
              </a:spcBef>
              <a:spcAft>
                <a:spcPts val="529"/>
              </a:spcAft>
              <a:buClrTx/>
              <a:buSzTx/>
              <a:buFont typeface="Arial"/>
              <a:buNone/>
              <a:tabLst/>
              <a:defRPr/>
            </a:pPr>
            <a:endParaRPr kumimoji="0" lang="en-US" sz="1200" b="1" u="none" strike="noStrike" kern="1200" cap="none" spc="0" normalizeH="0" baseline="0" noProof="0">
              <a:ln>
                <a:noFill/>
              </a:ln>
              <a:solidFill>
                <a:srgbClr val="59595B"/>
              </a:solidFill>
              <a:effectLst/>
              <a:uLnTx/>
              <a:uFillTx/>
              <a:latin typeface="Avenir Medium" panose="02000503020000020003" pitchFamily="2" charset="0"/>
            </a:endParaRPr>
          </a:p>
          <a:p>
            <a:pPr marL="0" marR="0" lvl="0" indent="0" algn="l" defTabSz="617339" rtl="0" eaLnBrk="1" fontAlgn="auto" latinLnBrk="0" hangingPunct="1">
              <a:lnSpc>
                <a:spcPct val="100000"/>
              </a:lnSpc>
              <a:spcBef>
                <a:spcPts val="529"/>
              </a:spcBef>
              <a:spcAft>
                <a:spcPts val="529"/>
              </a:spcAft>
              <a:buClrTx/>
              <a:buSzTx/>
              <a:buFont typeface="Arial"/>
              <a:buNone/>
              <a:tabLst/>
              <a:defRPr/>
            </a:pP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11</a:t>
            </a:r>
            <a:r>
              <a:rPr kumimoji="0" lang="en-US" sz="2200" b="1" u="none" strike="noStrike" kern="1200" cap="none" spc="0" normalizeH="0" baseline="30000" noProof="0">
                <a:ln>
                  <a:noFill/>
                </a:ln>
                <a:solidFill>
                  <a:srgbClr val="59595B"/>
                </a:solidFill>
                <a:effectLst/>
                <a:uLnTx/>
                <a:uFillTx/>
                <a:latin typeface="Avenir Medium" panose="02000503020000020003" pitchFamily="2" charset="0"/>
              </a:rPr>
              <a:t>th</a:t>
            </a: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 driest water year; driest since 2006</a:t>
            </a:r>
          </a:p>
        </p:txBody>
      </p:sp>
    </p:spTree>
    <p:extLst>
      <p:ext uri="{BB962C8B-B14F-4D97-AF65-F5344CB8AC3E}">
        <p14:creationId xmlns:p14="http://schemas.microsoft.com/office/powerpoint/2010/main" val="20446359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09F2C8-C544-AAC2-0AB8-C9F23650CA61}"/>
              </a:ext>
            </a:extLst>
          </p:cNvPr>
          <p:cNvPicPr>
            <a:picLocks noChangeAspect="1"/>
          </p:cNvPicPr>
          <p:nvPr/>
        </p:nvPicPr>
        <p:blipFill>
          <a:blip r:embed="rId2"/>
          <a:srcRect/>
          <a:stretch/>
        </p:blipFill>
        <p:spPr>
          <a:xfrm>
            <a:off x="2535936" y="25963"/>
            <a:ext cx="7141463" cy="6301950"/>
          </a:xfrm>
          <a:prstGeom prst="rect">
            <a:avLst/>
          </a:prstGeom>
          <a:solidFill>
            <a:schemeClr val="bg1"/>
          </a:solidFill>
        </p:spPr>
      </p:pic>
      <p:sp>
        <p:nvSpPr>
          <p:cNvPr id="5" name="TextBox 4">
            <a:extLst>
              <a:ext uri="{FF2B5EF4-FFF2-40B4-BE49-F238E27FC236}">
                <a16:creationId xmlns:a16="http://schemas.microsoft.com/office/drawing/2014/main" id="{3BC071C5-D7E8-F591-F21F-C084F44F59FF}"/>
              </a:ext>
            </a:extLst>
          </p:cNvPr>
          <p:cNvSpPr txBox="1"/>
          <p:nvPr/>
        </p:nvSpPr>
        <p:spPr>
          <a:xfrm>
            <a:off x="364696" y="1107795"/>
            <a:ext cx="237297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a:ln>
                  <a:noFill/>
                </a:ln>
                <a:solidFill>
                  <a:srgbClr val="59595B"/>
                </a:solidFill>
                <a:effectLst/>
                <a:uLnTx/>
                <a:uFillTx/>
                <a:latin typeface="Avenir Medium" panose="02000503020000020003" pitchFamily="2" charset="0"/>
              </a:rPr>
              <a:t>Water Year 2026, Dillon</a:t>
            </a:r>
          </a:p>
        </p:txBody>
      </p:sp>
      <p:sp>
        <p:nvSpPr>
          <p:cNvPr id="6" name="TextBox 5">
            <a:extLst>
              <a:ext uri="{FF2B5EF4-FFF2-40B4-BE49-F238E27FC236}">
                <a16:creationId xmlns:a16="http://schemas.microsoft.com/office/drawing/2014/main" id="{9143660E-727F-5FA5-A52B-20DA11053301}"/>
              </a:ext>
            </a:extLst>
          </p:cNvPr>
          <p:cNvSpPr txBox="1"/>
          <p:nvPr/>
        </p:nvSpPr>
        <p:spPr>
          <a:xfrm>
            <a:off x="1282583" y="530087"/>
            <a:ext cx="14097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CC5430">
                    <a:lumMod val="75000"/>
                  </a:srgbClr>
                </a:solidFill>
                <a:effectLst/>
                <a:uLnTx/>
                <a:uFillTx/>
                <a:latin typeface="Avenir Medium" panose="02000503020000020003" pitchFamily="2" charset="0"/>
              </a:rPr>
              <a:t>Warm &amp; dry</a:t>
            </a:r>
          </a:p>
        </p:txBody>
      </p:sp>
      <p:sp>
        <p:nvSpPr>
          <p:cNvPr id="7" name="TextBox 6">
            <a:extLst>
              <a:ext uri="{FF2B5EF4-FFF2-40B4-BE49-F238E27FC236}">
                <a16:creationId xmlns:a16="http://schemas.microsoft.com/office/drawing/2014/main" id="{9EAFD533-35D3-C6B4-FC55-AE0209B7ECBE}"/>
              </a:ext>
            </a:extLst>
          </p:cNvPr>
          <p:cNvSpPr txBox="1"/>
          <p:nvPr/>
        </p:nvSpPr>
        <p:spPr>
          <a:xfrm>
            <a:off x="9515061" y="530087"/>
            <a:ext cx="14969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CC5430">
                    <a:lumMod val="75000"/>
                  </a:srgbClr>
                </a:solidFill>
                <a:effectLst/>
                <a:uLnTx/>
                <a:uFillTx/>
                <a:latin typeface="Avenir Medium" panose="02000503020000020003" pitchFamily="2" charset="0"/>
              </a:rPr>
              <a:t>Warm &amp; wet</a:t>
            </a:r>
          </a:p>
        </p:txBody>
      </p:sp>
      <p:sp>
        <p:nvSpPr>
          <p:cNvPr id="8" name="TextBox 7">
            <a:extLst>
              <a:ext uri="{FF2B5EF4-FFF2-40B4-BE49-F238E27FC236}">
                <a16:creationId xmlns:a16="http://schemas.microsoft.com/office/drawing/2014/main" id="{FA00D6B4-A459-0B13-03C1-A7FDBA3E32F5}"/>
              </a:ext>
            </a:extLst>
          </p:cNvPr>
          <p:cNvSpPr txBox="1"/>
          <p:nvPr/>
        </p:nvSpPr>
        <p:spPr>
          <a:xfrm>
            <a:off x="1282583" y="5400261"/>
            <a:ext cx="12923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0070C0"/>
                </a:solidFill>
                <a:effectLst/>
                <a:uLnTx/>
                <a:uFillTx/>
                <a:latin typeface="Avenir Medium" panose="02000503020000020003" pitchFamily="2" charset="0"/>
              </a:rPr>
              <a:t>Cool &amp; dry</a:t>
            </a:r>
          </a:p>
        </p:txBody>
      </p:sp>
      <p:sp>
        <p:nvSpPr>
          <p:cNvPr id="9" name="TextBox 8">
            <a:extLst>
              <a:ext uri="{FF2B5EF4-FFF2-40B4-BE49-F238E27FC236}">
                <a16:creationId xmlns:a16="http://schemas.microsoft.com/office/drawing/2014/main" id="{41D49B29-D0B4-78E6-6C3E-2E3C63DCE780}"/>
              </a:ext>
            </a:extLst>
          </p:cNvPr>
          <p:cNvSpPr txBox="1"/>
          <p:nvPr/>
        </p:nvSpPr>
        <p:spPr>
          <a:xfrm>
            <a:off x="9515061" y="5412988"/>
            <a:ext cx="13773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0070C0"/>
                </a:solidFill>
                <a:effectLst/>
                <a:uLnTx/>
                <a:uFillTx/>
                <a:latin typeface="Avenir Medium" panose="02000503020000020003" pitchFamily="2" charset="0"/>
              </a:rPr>
              <a:t>Cool &amp; wet</a:t>
            </a:r>
          </a:p>
        </p:txBody>
      </p:sp>
      <p:sp>
        <p:nvSpPr>
          <p:cNvPr id="10" name="Text Placeholder 2">
            <a:extLst>
              <a:ext uri="{FF2B5EF4-FFF2-40B4-BE49-F238E27FC236}">
                <a16:creationId xmlns:a16="http://schemas.microsoft.com/office/drawing/2014/main" id="{AC3BF5F2-86CD-947B-8053-BA9BD4338612}"/>
              </a:ext>
            </a:extLst>
          </p:cNvPr>
          <p:cNvSpPr txBox="1">
            <a:spLocks/>
          </p:cNvSpPr>
          <p:nvPr/>
        </p:nvSpPr>
        <p:spPr>
          <a:xfrm>
            <a:off x="9349954" y="1321475"/>
            <a:ext cx="2664234" cy="2657138"/>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1588" b="0" kern="1200">
                <a:solidFill>
                  <a:schemeClr val="tx1"/>
                </a:solidFill>
                <a:latin typeface="+mn-lt"/>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4pPr>
            <a:lvl5pPr marL="2778035" indent="-308670" algn="l" defTabSz="617339" rtl="0" eaLnBrk="1" latinLnBrk="0" hangingPunct="1">
              <a:spcBef>
                <a:spcPct val="20000"/>
              </a:spcBef>
              <a:buFont typeface="Arial"/>
              <a:buChar char="»"/>
              <a:defRPr sz="1454" b="0" kern="1200">
                <a:solidFill>
                  <a:schemeClr val="tx1"/>
                </a:solidFill>
                <a:latin typeface="Franklin Gothic Book"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17339" rtl="0" eaLnBrk="1" fontAlgn="auto" latinLnBrk="0" hangingPunct="1">
              <a:lnSpc>
                <a:spcPct val="100000"/>
              </a:lnSpc>
              <a:spcBef>
                <a:spcPts val="529"/>
              </a:spcBef>
              <a:spcAft>
                <a:spcPts val="529"/>
              </a:spcAft>
              <a:buClrTx/>
              <a:buSzTx/>
              <a:buFont typeface="Arial"/>
              <a:buNone/>
              <a:tabLst/>
              <a:defRPr/>
            </a:pP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Warmest water year by a large margin for Dillon</a:t>
            </a:r>
          </a:p>
          <a:p>
            <a:pPr marL="0" marR="0" lvl="0" indent="0" algn="l" defTabSz="617339" rtl="0" eaLnBrk="1" fontAlgn="auto" latinLnBrk="0" hangingPunct="1">
              <a:lnSpc>
                <a:spcPct val="100000"/>
              </a:lnSpc>
              <a:spcBef>
                <a:spcPts val="529"/>
              </a:spcBef>
              <a:spcAft>
                <a:spcPts val="529"/>
              </a:spcAft>
              <a:buClrTx/>
              <a:buSzTx/>
              <a:buFont typeface="Arial"/>
              <a:buNone/>
              <a:tabLst/>
              <a:defRPr/>
            </a:pPr>
            <a:endParaRPr kumimoji="0" lang="en-US" sz="1200" b="1" u="none" strike="noStrike" kern="1200" cap="none" spc="0" normalizeH="0" baseline="0" noProof="0">
              <a:ln>
                <a:noFill/>
              </a:ln>
              <a:solidFill>
                <a:srgbClr val="59595B"/>
              </a:solidFill>
              <a:effectLst/>
              <a:uLnTx/>
              <a:uFillTx/>
              <a:latin typeface="Avenir Medium" panose="02000503020000020003" pitchFamily="2" charset="0"/>
            </a:endParaRPr>
          </a:p>
          <a:p>
            <a:pPr marL="0" marR="0" lvl="0" indent="0" algn="l" defTabSz="617339" rtl="0" eaLnBrk="1" fontAlgn="auto" latinLnBrk="0" hangingPunct="1">
              <a:lnSpc>
                <a:spcPct val="100000"/>
              </a:lnSpc>
              <a:spcBef>
                <a:spcPts val="529"/>
              </a:spcBef>
              <a:spcAft>
                <a:spcPts val="529"/>
              </a:spcAft>
              <a:buClrTx/>
              <a:buSzTx/>
              <a:buFont typeface="Arial"/>
              <a:buNone/>
              <a:tabLst/>
              <a:defRPr/>
            </a:pP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8</a:t>
            </a:r>
            <a:r>
              <a:rPr kumimoji="0" lang="en-US" sz="2200" b="1" u="none" strike="noStrike" kern="1200" cap="none" spc="0" normalizeH="0" baseline="30000" noProof="0">
                <a:ln>
                  <a:noFill/>
                </a:ln>
                <a:solidFill>
                  <a:srgbClr val="59595B"/>
                </a:solidFill>
                <a:effectLst/>
                <a:uLnTx/>
                <a:uFillTx/>
                <a:latin typeface="Avenir Medium" panose="02000503020000020003" pitchFamily="2" charset="0"/>
              </a:rPr>
              <a:t>th</a:t>
            </a: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 driest water year; driest since 2004</a:t>
            </a:r>
          </a:p>
        </p:txBody>
      </p:sp>
    </p:spTree>
    <p:extLst>
      <p:ext uri="{BB962C8B-B14F-4D97-AF65-F5344CB8AC3E}">
        <p14:creationId xmlns:p14="http://schemas.microsoft.com/office/powerpoint/2010/main" val="17008209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B7F6E5-21F2-49CA-75D8-D3BB4DA94F1F}"/>
              </a:ext>
            </a:extLst>
          </p:cNvPr>
          <p:cNvPicPr>
            <a:picLocks noChangeAspect="1"/>
          </p:cNvPicPr>
          <p:nvPr/>
        </p:nvPicPr>
        <p:blipFill>
          <a:blip r:embed="rId2"/>
          <a:srcRect/>
          <a:stretch/>
        </p:blipFill>
        <p:spPr>
          <a:xfrm>
            <a:off x="2535936" y="25963"/>
            <a:ext cx="7141463" cy="6301949"/>
          </a:xfrm>
          <a:prstGeom prst="rect">
            <a:avLst/>
          </a:prstGeom>
          <a:solidFill>
            <a:schemeClr val="bg1"/>
          </a:solidFill>
        </p:spPr>
      </p:pic>
      <p:sp>
        <p:nvSpPr>
          <p:cNvPr id="5" name="TextBox 4">
            <a:extLst>
              <a:ext uri="{FF2B5EF4-FFF2-40B4-BE49-F238E27FC236}">
                <a16:creationId xmlns:a16="http://schemas.microsoft.com/office/drawing/2014/main" id="{8F66B0C5-943D-8996-D08C-FDCB106B46ED}"/>
              </a:ext>
            </a:extLst>
          </p:cNvPr>
          <p:cNvSpPr txBox="1"/>
          <p:nvPr/>
        </p:nvSpPr>
        <p:spPr>
          <a:xfrm>
            <a:off x="364696" y="1107795"/>
            <a:ext cx="237297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a:ln>
                  <a:noFill/>
                </a:ln>
                <a:solidFill>
                  <a:srgbClr val="59595B"/>
                </a:solidFill>
                <a:effectLst/>
                <a:uLnTx/>
                <a:uFillTx/>
                <a:latin typeface="Avenir Medium" panose="02000503020000020003" pitchFamily="2" charset="0"/>
              </a:rPr>
              <a:t>Water Year 2026, Rocky Ford</a:t>
            </a:r>
          </a:p>
        </p:txBody>
      </p:sp>
      <p:sp>
        <p:nvSpPr>
          <p:cNvPr id="6" name="TextBox 5">
            <a:extLst>
              <a:ext uri="{FF2B5EF4-FFF2-40B4-BE49-F238E27FC236}">
                <a16:creationId xmlns:a16="http://schemas.microsoft.com/office/drawing/2014/main" id="{A6EB6AB4-8EB2-E8EF-A514-99B17E7A372F}"/>
              </a:ext>
            </a:extLst>
          </p:cNvPr>
          <p:cNvSpPr txBox="1"/>
          <p:nvPr/>
        </p:nvSpPr>
        <p:spPr>
          <a:xfrm>
            <a:off x="1282583" y="530087"/>
            <a:ext cx="14097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CC5430">
                    <a:lumMod val="75000"/>
                  </a:srgbClr>
                </a:solidFill>
                <a:effectLst/>
                <a:uLnTx/>
                <a:uFillTx/>
                <a:latin typeface="Avenir Medium" panose="02000503020000020003" pitchFamily="2" charset="0"/>
              </a:rPr>
              <a:t>Warm &amp; dry</a:t>
            </a:r>
          </a:p>
        </p:txBody>
      </p:sp>
      <p:sp>
        <p:nvSpPr>
          <p:cNvPr id="7" name="TextBox 6">
            <a:extLst>
              <a:ext uri="{FF2B5EF4-FFF2-40B4-BE49-F238E27FC236}">
                <a16:creationId xmlns:a16="http://schemas.microsoft.com/office/drawing/2014/main" id="{216E5311-BEC5-E67F-BB84-2A708BF64CF9}"/>
              </a:ext>
            </a:extLst>
          </p:cNvPr>
          <p:cNvSpPr txBox="1"/>
          <p:nvPr/>
        </p:nvSpPr>
        <p:spPr>
          <a:xfrm>
            <a:off x="9515061" y="530087"/>
            <a:ext cx="14969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CC5430">
                    <a:lumMod val="75000"/>
                  </a:srgbClr>
                </a:solidFill>
                <a:effectLst/>
                <a:uLnTx/>
                <a:uFillTx/>
                <a:latin typeface="Avenir Medium" panose="02000503020000020003" pitchFamily="2" charset="0"/>
              </a:rPr>
              <a:t>Warm &amp; wet</a:t>
            </a:r>
          </a:p>
        </p:txBody>
      </p:sp>
      <p:sp>
        <p:nvSpPr>
          <p:cNvPr id="8" name="TextBox 7">
            <a:extLst>
              <a:ext uri="{FF2B5EF4-FFF2-40B4-BE49-F238E27FC236}">
                <a16:creationId xmlns:a16="http://schemas.microsoft.com/office/drawing/2014/main" id="{A0AF601C-A4F1-9FC4-60E1-4CDA0FC4E9F6}"/>
              </a:ext>
            </a:extLst>
          </p:cNvPr>
          <p:cNvSpPr txBox="1"/>
          <p:nvPr/>
        </p:nvSpPr>
        <p:spPr>
          <a:xfrm>
            <a:off x="1282583" y="5400261"/>
            <a:ext cx="12923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0070C0"/>
                </a:solidFill>
                <a:effectLst/>
                <a:uLnTx/>
                <a:uFillTx/>
                <a:latin typeface="Avenir Medium" panose="02000503020000020003" pitchFamily="2" charset="0"/>
              </a:rPr>
              <a:t>Cool &amp; dry</a:t>
            </a:r>
          </a:p>
        </p:txBody>
      </p:sp>
      <p:sp>
        <p:nvSpPr>
          <p:cNvPr id="9" name="TextBox 8">
            <a:extLst>
              <a:ext uri="{FF2B5EF4-FFF2-40B4-BE49-F238E27FC236}">
                <a16:creationId xmlns:a16="http://schemas.microsoft.com/office/drawing/2014/main" id="{9C5A6F86-B7FC-F714-6827-56D9D9325AE3}"/>
              </a:ext>
            </a:extLst>
          </p:cNvPr>
          <p:cNvSpPr txBox="1"/>
          <p:nvPr/>
        </p:nvSpPr>
        <p:spPr>
          <a:xfrm>
            <a:off x="9515061" y="5412988"/>
            <a:ext cx="13773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0070C0"/>
                </a:solidFill>
                <a:effectLst/>
                <a:uLnTx/>
                <a:uFillTx/>
                <a:latin typeface="Avenir Medium" panose="02000503020000020003" pitchFamily="2" charset="0"/>
              </a:rPr>
              <a:t>Cool &amp; wet</a:t>
            </a:r>
          </a:p>
        </p:txBody>
      </p:sp>
      <p:sp>
        <p:nvSpPr>
          <p:cNvPr id="10" name="Text Placeholder 2">
            <a:extLst>
              <a:ext uri="{FF2B5EF4-FFF2-40B4-BE49-F238E27FC236}">
                <a16:creationId xmlns:a16="http://schemas.microsoft.com/office/drawing/2014/main" id="{8D2AFAD6-162F-0170-620E-BACA2D6004D4}"/>
              </a:ext>
            </a:extLst>
          </p:cNvPr>
          <p:cNvSpPr txBox="1">
            <a:spLocks/>
          </p:cNvSpPr>
          <p:nvPr/>
        </p:nvSpPr>
        <p:spPr>
          <a:xfrm>
            <a:off x="9349954" y="1321475"/>
            <a:ext cx="2664234" cy="2657138"/>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1588" b="0" kern="1200">
                <a:solidFill>
                  <a:schemeClr val="tx1"/>
                </a:solidFill>
                <a:latin typeface="+mn-lt"/>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1412" b="0" kern="1200">
                <a:solidFill>
                  <a:schemeClr val="tx1"/>
                </a:solidFill>
                <a:latin typeface="+mn-lt"/>
                <a:ea typeface="Franklin Gothic Book" charset="0"/>
                <a:cs typeface="Franklin Gothic Book" charset="0"/>
              </a:defRPr>
            </a:lvl4pPr>
            <a:lvl5pPr marL="2778035" indent="-308670" algn="l" defTabSz="617339" rtl="0" eaLnBrk="1" latinLnBrk="0" hangingPunct="1">
              <a:spcBef>
                <a:spcPct val="20000"/>
              </a:spcBef>
              <a:buFont typeface="Arial"/>
              <a:buChar char="»"/>
              <a:defRPr sz="1454" b="0" kern="1200">
                <a:solidFill>
                  <a:schemeClr val="tx1"/>
                </a:solidFill>
                <a:latin typeface="Franklin Gothic Book"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17339" rtl="0" eaLnBrk="1" fontAlgn="auto" latinLnBrk="0" hangingPunct="1">
              <a:lnSpc>
                <a:spcPct val="100000"/>
              </a:lnSpc>
              <a:spcBef>
                <a:spcPts val="529"/>
              </a:spcBef>
              <a:spcAft>
                <a:spcPts val="529"/>
              </a:spcAft>
              <a:buClrTx/>
              <a:buSzTx/>
              <a:buFont typeface="Arial"/>
              <a:buNone/>
              <a:tabLst/>
              <a:defRPr/>
            </a:pP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Tied with 2000 for warmest water year at Rocky Ford</a:t>
            </a:r>
          </a:p>
          <a:p>
            <a:pPr marL="0" marR="0" lvl="0" indent="0" algn="l" defTabSz="617339" rtl="0" eaLnBrk="1" fontAlgn="auto" latinLnBrk="0" hangingPunct="1">
              <a:lnSpc>
                <a:spcPct val="100000"/>
              </a:lnSpc>
              <a:spcBef>
                <a:spcPts val="529"/>
              </a:spcBef>
              <a:spcAft>
                <a:spcPts val="529"/>
              </a:spcAft>
              <a:buClrTx/>
              <a:buSzTx/>
              <a:buFont typeface="Arial"/>
              <a:buNone/>
              <a:tabLst/>
              <a:defRPr/>
            </a:pPr>
            <a:endParaRPr kumimoji="0" lang="en-US" sz="1200" b="1" u="none" strike="noStrike" kern="1200" cap="none" spc="0" normalizeH="0" baseline="0" noProof="0">
              <a:ln>
                <a:noFill/>
              </a:ln>
              <a:solidFill>
                <a:srgbClr val="59595B"/>
              </a:solidFill>
              <a:effectLst/>
              <a:uLnTx/>
              <a:uFillTx/>
              <a:latin typeface="Avenir Medium" panose="02000503020000020003" pitchFamily="2" charset="0"/>
            </a:endParaRPr>
          </a:p>
          <a:p>
            <a:pPr marL="0" marR="0" lvl="0" indent="0" algn="l" defTabSz="617339" rtl="0" eaLnBrk="1" fontAlgn="auto" latinLnBrk="0" hangingPunct="1">
              <a:lnSpc>
                <a:spcPct val="100000"/>
              </a:lnSpc>
              <a:spcBef>
                <a:spcPts val="529"/>
              </a:spcBef>
              <a:spcAft>
                <a:spcPts val="529"/>
              </a:spcAft>
              <a:buClrTx/>
              <a:buSzTx/>
              <a:buFont typeface="Arial"/>
              <a:buNone/>
              <a:tabLst/>
              <a:defRPr/>
            </a:pPr>
            <a:r>
              <a:rPr kumimoji="0" lang="en-US" sz="2200" b="1" u="none" strike="noStrike" kern="1200" cap="none" spc="0" normalizeH="0" baseline="0" noProof="0">
                <a:ln>
                  <a:noFill/>
                </a:ln>
                <a:solidFill>
                  <a:srgbClr val="59595B"/>
                </a:solidFill>
                <a:effectLst/>
                <a:uLnTx/>
                <a:uFillTx/>
                <a:latin typeface="Avenir Medium" panose="02000503020000020003" pitchFamily="2" charset="0"/>
              </a:rPr>
              <a:t>Precipitation slightly below average</a:t>
            </a:r>
          </a:p>
        </p:txBody>
      </p:sp>
    </p:spTree>
    <p:extLst>
      <p:ext uri="{BB962C8B-B14F-4D97-AF65-F5344CB8AC3E}">
        <p14:creationId xmlns:p14="http://schemas.microsoft.com/office/powerpoint/2010/main" val="24568901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75E86-4218-FFA8-AF2B-6E3532BB2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7793A-03C8-64A9-DC7F-026C065F1D45}"/>
              </a:ext>
            </a:extLst>
          </p:cNvPr>
          <p:cNvSpPr>
            <a:spLocks noGrp="1"/>
          </p:cNvSpPr>
          <p:nvPr>
            <p:ph type="title"/>
          </p:nvPr>
        </p:nvSpPr>
        <p:spPr>
          <a:xfrm>
            <a:off x="533400" y="148867"/>
            <a:ext cx="4322616" cy="2769989"/>
          </a:xfrm>
        </p:spPr>
        <p:txBody>
          <a:bodyPr/>
          <a:lstStyle/>
          <a:p>
            <a:r>
              <a:rPr lang="en-US"/>
              <a:t>Statewide, Colorado saw its 18</a:t>
            </a:r>
            <a:r>
              <a:rPr lang="en-US" baseline="30000"/>
              <a:t>th</a:t>
            </a:r>
            <a:r>
              <a:rPr lang="en-US"/>
              <a:t>-driest Water Year on record</a:t>
            </a:r>
          </a:p>
        </p:txBody>
      </p:sp>
      <p:sp>
        <p:nvSpPr>
          <p:cNvPr id="3" name="Text Placeholder 2">
            <a:extLst>
              <a:ext uri="{FF2B5EF4-FFF2-40B4-BE49-F238E27FC236}">
                <a16:creationId xmlns:a16="http://schemas.microsoft.com/office/drawing/2014/main" id="{715B2608-8CF7-0E81-4940-496BBDC649EE}"/>
              </a:ext>
            </a:extLst>
          </p:cNvPr>
          <p:cNvSpPr>
            <a:spLocks noGrp="1"/>
          </p:cNvSpPr>
          <p:nvPr>
            <p:ph type="body" sz="quarter" idx="10"/>
          </p:nvPr>
        </p:nvSpPr>
        <p:spPr>
          <a:xfrm>
            <a:off x="551543" y="2743200"/>
            <a:ext cx="4322616" cy="3257495"/>
          </a:xfrm>
        </p:spPr>
        <p:txBody>
          <a:bodyPr vert="horz" lIns="91440" tIns="91440" rIns="91440" bIns="91440" rtlCol="0" anchor="t">
            <a:spAutoFit/>
          </a:bodyPr>
          <a:lstStyle/>
          <a:p>
            <a:pPr marL="0" indent="0">
              <a:buNone/>
            </a:pPr>
            <a:r>
              <a:rPr lang="en-US">
                <a:latin typeface="Avenir Medium"/>
              </a:rPr>
              <a:t>However, there were notable disparities among different locations in the state. For the North-central Rockies, Front Range, Urban Corridor, and parts of the Eastern Plains, it was top-10 dry.</a:t>
            </a:r>
          </a:p>
        </p:txBody>
      </p:sp>
      <p:pic>
        <p:nvPicPr>
          <p:cNvPr id="4" name="Picture 3">
            <a:extLst>
              <a:ext uri="{FF2B5EF4-FFF2-40B4-BE49-F238E27FC236}">
                <a16:creationId xmlns:a16="http://schemas.microsoft.com/office/drawing/2014/main" id="{CAB39E99-065C-0CD9-4775-DC3619001462}"/>
              </a:ext>
            </a:extLst>
          </p:cNvPr>
          <p:cNvPicPr>
            <a:picLocks noChangeAspect="1"/>
          </p:cNvPicPr>
          <p:nvPr/>
        </p:nvPicPr>
        <p:blipFill>
          <a:blip r:embed="rId2"/>
          <a:stretch>
            <a:fillRect/>
          </a:stretch>
        </p:blipFill>
        <p:spPr>
          <a:xfrm>
            <a:off x="5338278" y="0"/>
            <a:ext cx="6853722" cy="6825343"/>
          </a:xfrm>
          <a:prstGeom prst="rect">
            <a:avLst/>
          </a:prstGeom>
        </p:spPr>
      </p:pic>
    </p:spTree>
    <p:extLst>
      <p:ext uri="{BB962C8B-B14F-4D97-AF65-F5344CB8AC3E}">
        <p14:creationId xmlns:p14="http://schemas.microsoft.com/office/powerpoint/2010/main" val="20565152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CA3D-1660-54BC-BB1E-53D57F82C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CA016E-79B0-9739-925C-6F213E1DC7AC}"/>
              </a:ext>
            </a:extLst>
          </p:cNvPr>
          <p:cNvSpPr>
            <a:spLocks noGrp="1"/>
          </p:cNvSpPr>
          <p:nvPr>
            <p:ph type="title"/>
          </p:nvPr>
        </p:nvSpPr>
        <p:spPr>
          <a:xfrm>
            <a:off x="533400" y="148867"/>
            <a:ext cx="4322616" cy="2769989"/>
          </a:xfrm>
        </p:spPr>
        <p:txBody>
          <a:bodyPr/>
          <a:lstStyle/>
          <a:p>
            <a:r>
              <a:rPr lang="en-US"/>
              <a:t>Precipitation across most of the state was below average</a:t>
            </a:r>
          </a:p>
        </p:txBody>
      </p:sp>
      <p:pic>
        <p:nvPicPr>
          <p:cNvPr id="5" name="Picture 4">
            <a:extLst>
              <a:ext uri="{FF2B5EF4-FFF2-40B4-BE49-F238E27FC236}">
                <a16:creationId xmlns:a16="http://schemas.microsoft.com/office/drawing/2014/main" id="{7CE38C57-B95D-262E-1773-AACC7F2F8FC7}"/>
              </a:ext>
            </a:extLst>
          </p:cNvPr>
          <p:cNvPicPr>
            <a:picLocks noChangeAspect="1"/>
          </p:cNvPicPr>
          <p:nvPr/>
        </p:nvPicPr>
        <p:blipFill>
          <a:blip r:embed="rId2"/>
          <a:stretch>
            <a:fillRect/>
          </a:stretch>
        </p:blipFill>
        <p:spPr>
          <a:xfrm>
            <a:off x="5793793" y="148867"/>
            <a:ext cx="6387321" cy="6175733"/>
          </a:xfrm>
          <a:prstGeom prst="rect">
            <a:avLst/>
          </a:prstGeom>
        </p:spPr>
      </p:pic>
      <p:sp>
        <p:nvSpPr>
          <p:cNvPr id="8" name="Text Placeholder 2">
            <a:extLst>
              <a:ext uri="{FF2B5EF4-FFF2-40B4-BE49-F238E27FC236}">
                <a16:creationId xmlns:a16="http://schemas.microsoft.com/office/drawing/2014/main" id="{D7D70341-6DE7-9601-397D-9BDC491BCE97}"/>
              </a:ext>
            </a:extLst>
          </p:cNvPr>
          <p:cNvSpPr>
            <a:spLocks noGrp="1"/>
          </p:cNvSpPr>
          <p:nvPr>
            <p:ph type="body" sz="quarter" idx="10"/>
          </p:nvPr>
        </p:nvSpPr>
        <p:spPr>
          <a:xfrm>
            <a:off x="533400" y="2971800"/>
            <a:ext cx="4322616" cy="3710055"/>
          </a:xfrm>
        </p:spPr>
        <p:txBody>
          <a:bodyPr/>
          <a:lstStyle/>
          <a:p>
            <a:pPr marL="0" indent="0">
              <a:buNone/>
            </a:pPr>
            <a:r>
              <a:rPr lang="en-US"/>
              <a:t>Precipitation deficits were felt throughout the state over the past 12 months, though a few wet periods balanced out drier stretches in some areas, especially for the San Juans and parts of the Eastern Plains.</a:t>
            </a:r>
          </a:p>
        </p:txBody>
      </p:sp>
    </p:spTree>
    <p:extLst>
      <p:ext uri="{BB962C8B-B14F-4D97-AF65-F5344CB8AC3E}">
        <p14:creationId xmlns:p14="http://schemas.microsoft.com/office/powerpoint/2010/main" val="24373079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E06E-EE38-7FA4-3380-A79F84F45BCB}"/>
              </a:ext>
            </a:extLst>
          </p:cNvPr>
          <p:cNvSpPr>
            <a:spLocks noGrp="1"/>
          </p:cNvSpPr>
          <p:nvPr>
            <p:ph type="title"/>
          </p:nvPr>
        </p:nvSpPr>
        <p:spPr>
          <a:xfrm>
            <a:off x="304801" y="327444"/>
            <a:ext cx="5479235" cy="2123658"/>
          </a:xfrm>
        </p:spPr>
        <p:txBody>
          <a:bodyPr/>
          <a:lstStyle/>
          <a:p>
            <a:r>
              <a:rPr lang="en-US">
                <a:latin typeface="Avenir Medium"/>
              </a:rPr>
              <a:t>The peak snow season months were dry</a:t>
            </a:r>
            <a:endParaRPr lang="en-US"/>
          </a:p>
        </p:txBody>
      </p:sp>
      <p:sp>
        <p:nvSpPr>
          <p:cNvPr id="3" name="Text Placeholder 2">
            <a:extLst>
              <a:ext uri="{FF2B5EF4-FFF2-40B4-BE49-F238E27FC236}">
                <a16:creationId xmlns:a16="http://schemas.microsoft.com/office/drawing/2014/main" id="{26663E3F-2564-2918-01B9-F764B3FACD24}"/>
              </a:ext>
            </a:extLst>
          </p:cNvPr>
          <p:cNvSpPr>
            <a:spLocks noGrp="1"/>
          </p:cNvSpPr>
          <p:nvPr>
            <p:ph type="body" sz="quarter" idx="10"/>
          </p:nvPr>
        </p:nvSpPr>
        <p:spPr>
          <a:xfrm>
            <a:off x="304801" y="3048000"/>
            <a:ext cx="5008418" cy="2380460"/>
          </a:xfrm>
        </p:spPr>
        <p:txBody>
          <a:bodyPr/>
          <a:lstStyle/>
          <a:p>
            <a:pPr marL="0" indent="0">
              <a:buNone/>
            </a:pPr>
            <a:r>
              <a:rPr lang="en-US"/>
              <a:t>January-March was the 4</a:t>
            </a:r>
            <a:r>
              <a:rPr lang="en-US" baseline="30000"/>
              <a:t>th</a:t>
            </a:r>
            <a:r>
              <a:rPr lang="en-US"/>
              <a:t>-driest on record statewide. It was at least top-10 dry across most of the mountain areas, where snowpack buildup occurs.</a:t>
            </a:r>
          </a:p>
        </p:txBody>
      </p:sp>
      <p:pic>
        <p:nvPicPr>
          <p:cNvPr id="4" name="Picture 3">
            <a:extLst>
              <a:ext uri="{FF2B5EF4-FFF2-40B4-BE49-F238E27FC236}">
                <a16:creationId xmlns:a16="http://schemas.microsoft.com/office/drawing/2014/main" id="{82A2821E-DA0B-6BFF-0CE7-E80118C772ED}"/>
              </a:ext>
            </a:extLst>
          </p:cNvPr>
          <p:cNvPicPr>
            <a:picLocks noChangeAspect="1"/>
          </p:cNvPicPr>
          <p:nvPr/>
        </p:nvPicPr>
        <p:blipFill>
          <a:blip r:embed="rId2"/>
          <a:stretch>
            <a:fillRect/>
          </a:stretch>
        </p:blipFill>
        <p:spPr>
          <a:xfrm>
            <a:off x="5784036" y="0"/>
            <a:ext cx="6350897" cy="6324600"/>
          </a:xfrm>
          <a:prstGeom prst="rect">
            <a:avLst/>
          </a:prstGeom>
        </p:spPr>
      </p:pic>
    </p:spTree>
    <p:extLst>
      <p:ext uri="{BB962C8B-B14F-4D97-AF65-F5344CB8AC3E}">
        <p14:creationId xmlns:p14="http://schemas.microsoft.com/office/powerpoint/2010/main" val="29968044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6AD4BA-567D-7231-9F65-929CC3382F1F}"/>
              </a:ext>
            </a:extLst>
          </p:cNvPr>
          <p:cNvPicPr>
            <a:picLocks noChangeAspect="1"/>
          </p:cNvPicPr>
          <p:nvPr/>
        </p:nvPicPr>
        <p:blipFill>
          <a:blip r:embed="rId3"/>
          <a:stretch>
            <a:fillRect/>
          </a:stretch>
        </p:blipFill>
        <p:spPr>
          <a:xfrm>
            <a:off x="5791200" y="355461"/>
            <a:ext cx="6134100" cy="5930900"/>
          </a:xfrm>
          <a:prstGeom prst="rect">
            <a:avLst/>
          </a:prstGeom>
        </p:spPr>
      </p:pic>
      <p:sp>
        <p:nvSpPr>
          <p:cNvPr id="3" name="Text Placeholder 2">
            <a:extLst>
              <a:ext uri="{FF2B5EF4-FFF2-40B4-BE49-F238E27FC236}">
                <a16:creationId xmlns:a16="http://schemas.microsoft.com/office/drawing/2014/main" id="{0B0471E3-D963-C0A6-ABF4-1FB22AF206C6}"/>
              </a:ext>
            </a:extLst>
          </p:cNvPr>
          <p:cNvSpPr>
            <a:spLocks noGrp="1"/>
          </p:cNvSpPr>
          <p:nvPr>
            <p:ph type="body" sz="quarter" idx="10"/>
          </p:nvPr>
        </p:nvSpPr>
        <p:spPr>
          <a:xfrm>
            <a:off x="304801" y="2667000"/>
            <a:ext cx="5091425" cy="3710055"/>
          </a:xfrm>
        </p:spPr>
        <p:txBody>
          <a:bodyPr vert="horz" lIns="91440" tIns="91440" rIns="91440" bIns="91440" rtlCol="0">
            <a:spAutoFit/>
          </a:bodyPr>
          <a:lstStyle/>
          <a:p>
            <a:pPr marL="0" indent="0">
              <a:buNone/>
            </a:pPr>
            <a:r>
              <a:rPr lang="en-US">
                <a:latin typeface="Avenir Medium"/>
              </a:rPr>
              <a:t>April precipitation is crucial for both crops and rangelands across the eastern Plains, and it was way below average this year. Coupled with much above-average temperature, drought quickly developed and agricultural lands suffered severe impacts.</a:t>
            </a:r>
          </a:p>
        </p:txBody>
      </p:sp>
      <p:sp>
        <p:nvSpPr>
          <p:cNvPr id="5" name="Title 1">
            <a:extLst>
              <a:ext uri="{FF2B5EF4-FFF2-40B4-BE49-F238E27FC236}">
                <a16:creationId xmlns:a16="http://schemas.microsoft.com/office/drawing/2014/main" id="{F61C5148-24C6-9F22-D7C1-CEC8593112CB}"/>
              </a:ext>
            </a:extLst>
          </p:cNvPr>
          <p:cNvSpPr>
            <a:spLocks noGrp="1"/>
          </p:cNvSpPr>
          <p:nvPr>
            <p:ph type="title"/>
          </p:nvPr>
        </p:nvSpPr>
        <p:spPr>
          <a:xfrm>
            <a:off x="304801" y="0"/>
            <a:ext cx="5479235" cy="2769989"/>
          </a:xfrm>
        </p:spPr>
        <p:txBody>
          <a:bodyPr/>
          <a:lstStyle/>
          <a:p>
            <a:r>
              <a:rPr lang="en-US">
                <a:latin typeface="Avenir Medium"/>
              </a:rPr>
              <a:t>Agricultural areas were dry at a key moment in the season</a:t>
            </a:r>
            <a:endParaRPr lang="en-US"/>
          </a:p>
        </p:txBody>
      </p:sp>
    </p:spTree>
    <p:extLst>
      <p:ext uri="{BB962C8B-B14F-4D97-AF65-F5344CB8AC3E}">
        <p14:creationId xmlns:p14="http://schemas.microsoft.com/office/powerpoint/2010/main" val="1406472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F0AED-F7A8-E196-F6AE-4D3E1AF8D58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E1AFF25-8480-C7EC-A001-8A8E4E237D66}"/>
              </a:ext>
            </a:extLst>
          </p:cNvPr>
          <p:cNvSpPr>
            <a:spLocks noGrp="1"/>
          </p:cNvSpPr>
          <p:nvPr>
            <p:ph type="body" sz="quarter" idx="10"/>
          </p:nvPr>
        </p:nvSpPr>
        <p:spPr>
          <a:xfrm>
            <a:off x="76200" y="44452"/>
            <a:ext cx="11810999" cy="1637371"/>
          </a:xfrm>
        </p:spPr>
        <p:txBody>
          <a:bodyPr vert="horz" lIns="91440" tIns="91440" rIns="91440" bIns="91440" rtlCol="0">
            <a:spAutoFit/>
          </a:bodyPr>
          <a:lstStyle/>
          <a:p>
            <a:pPr marL="0" indent="0">
              <a:buNone/>
            </a:pPr>
            <a:r>
              <a:rPr lang="en-US" sz="2000">
                <a:latin typeface="Avenir Medium"/>
              </a:rPr>
              <a:t>October 2025 and September 2026 were two of the wettest months in the WY. In October 2025, precipitation fell in the form of heavy rain causing flooding in the San Juans. And while September precipitation can be helpful for readying soils for winter crops (e.g., winter wheat), it’s less helpful for crops that get harvested in the fall.  </a:t>
            </a:r>
          </a:p>
        </p:txBody>
      </p:sp>
      <p:pic>
        <p:nvPicPr>
          <p:cNvPr id="2" name="Picture 1">
            <a:extLst>
              <a:ext uri="{FF2B5EF4-FFF2-40B4-BE49-F238E27FC236}">
                <a16:creationId xmlns:a16="http://schemas.microsoft.com/office/drawing/2014/main" id="{7FA102C7-62BD-2707-BE0F-BB73B9B4CB9E}"/>
              </a:ext>
            </a:extLst>
          </p:cNvPr>
          <p:cNvPicPr>
            <a:picLocks noChangeAspect="1"/>
          </p:cNvPicPr>
          <p:nvPr/>
        </p:nvPicPr>
        <p:blipFill>
          <a:blip r:embed="rId2"/>
          <a:stretch>
            <a:fillRect/>
          </a:stretch>
        </p:blipFill>
        <p:spPr>
          <a:xfrm>
            <a:off x="76200" y="1689583"/>
            <a:ext cx="4953000" cy="4932490"/>
          </a:xfrm>
          <a:prstGeom prst="rect">
            <a:avLst/>
          </a:prstGeom>
        </p:spPr>
      </p:pic>
      <p:pic>
        <p:nvPicPr>
          <p:cNvPr id="6" name="Picture 5">
            <a:extLst>
              <a:ext uri="{FF2B5EF4-FFF2-40B4-BE49-F238E27FC236}">
                <a16:creationId xmlns:a16="http://schemas.microsoft.com/office/drawing/2014/main" id="{5661116F-30BB-9C15-2E9A-AB45055F4D3C}"/>
              </a:ext>
            </a:extLst>
          </p:cNvPr>
          <p:cNvPicPr>
            <a:picLocks noChangeAspect="1"/>
          </p:cNvPicPr>
          <p:nvPr/>
        </p:nvPicPr>
        <p:blipFill>
          <a:blip r:embed="rId3"/>
          <a:stretch>
            <a:fillRect/>
          </a:stretch>
        </p:blipFill>
        <p:spPr>
          <a:xfrm>
            <a:off x="5029200" y="1689582"/>
            <a:ext cx="4953000" cy="4932491"/>
          </a:xfrm>
          <a:prstGeom prst="rect">
            <a:avLst/>
          </a:prstGeom>
        </p:spPr>
      </p:pic>
      <p:sp>
        <p:nvSpPr>
          <p:cNvPr id="9" name="TextBox 8">
            <a:extLst>
              <a:ext uri="{FF2B5EF4-FFF2-40B4-BE49-F238E27FC236}">
                <a16:creationId xmlns:a16="http://schemas.microsoft.com/office/drawing/2014/main" id="{7F7AFAFC-0F44-92B1-3C01-2A226315F9F8}"/>
              </a:ext>
            </a:extLst>
          </p:cNvPr>
          <p:cNvSpPr txBox="1"/>
          <p:nvPr/>
        </p:nvSpPr>
        <p:spPr>
          <a:xfrm>
            <a:off x="10019805" y="1859339"/>
            <a:ext cx="2017815" cy="4524315"/>
          </a:xfrm>
          <a:prstGeom prst="rect">
            <a:avLst/>
          </a:prstGeom>
          <a:noFill/>
        </p:spPr>
        <p:txBody>
          <a:bodyPr wrap="square" rtlCol="0">
            <a:spAutoFit/>
          </a:bodyPr>
          <a:lstStyle/>
          <a:p>
            <a:pPr algn="l"/>
            <a:r>
              <a:rPr lang="en-US">
                <a:solidFill>
                  <a:srgbClr val="1A1918"/>
                </a:solidFill>
                <a:latin typeface="Avenir Medium" panose="02000503020000020003" pitchFamily="2" charset="0"/>
              </a:rPr>
              <a:t>Had it not been for the wet September, WY2026 would have ranked much drier: the first 11 months of the Water Year (October-August) was the 6</a:t>
            </a:r>
            <a:r>
              <a:rPr lang="en-US" baseline="30000">
                <a:solidFill>
                  <a:srgbClr val="1A1918"/>
                </a:solidFill>
                <a:latin typeface="Avenir Medium" panose="02000503020000020003" pitchFamily="2" charset="0"/>
              </a:rPr>
              <a:t>th</a:t>
            </a:r>
            <a:r>
              <a:rPr lang="en-US">
                <a:solidFill>
                  <a:srgbClr val="1A1918"/>
                </a:solidFill>
                <a:latin typeface="Avenir Medium" panose="02000503020000020003" pitchFamily="2" charset="0"/>
              </a:rPr>
              <a:t> driest on record.</a:t>
            </a:r>
          </a:p>
          <a:p>
            <a:pPr algn="l"/>
            <a:endParaRPr lang="en-US">
              <a:solidFill>
                <a:srgbClr val="1A1918"/>
              </a:solidFill>
              <a:latin typeface="Avenir Medium" panose="02000503020000020003" pitchFamily="2" charset="0"/>
            </a:endParaRPr>
          </a:p>
          <a:p>
            <a:pPr algn="l"/>
            <a:r>
              <a:rPr lang="en-US">
                <a:solidFill>
                  <a:srgbClr val="1A1918"/>
                </a:solidFill>
                <a:latin typeface="Avenir Medium" panose="02000503020000020003" pitchFamily="2" charset="0"/>
              </a:rPr>
              <a:t>And November-August ranked as the 3</a:t>
            </a:r>
            <a:r>
              <a:rPr lang="en-US" baseline="30000">
                <a:solidFill>
                  <a:srgbClr val="1A1918"/>
                </a:solidFill>
                <a:latin typeface="Avenir Medium" panose="02000503020000020003" pitchFamily="2" charset="0"/>
              </a:rPr>
              <a:t>rd</a:t>
            </a:r>
            <a:r>
              <a:rPr lang="en-US">
                <a:solidFill>
                  <a:srgbClr val="1A1918"/>
                </a:solidFill>
                <a:latin typeface="Avenir Medium" panose="02000503020000020003" pitchFamily="2" charset="0"/>
              </a:rPr>
              <a:t> driest for that period.</a:t>
            </a:r>
          </a:p>
        </p:txBody>
      </p:sp>
    </p:spTree>
    <p:extLst>
      <p:ext uri="{BB962C8B-B14F-4D97-AF65-F5344CB8AC3E}">
        <p14:creationId xmlns:p14="http://schemas.microsoft.com/office/powerpoint/2010/main" val="363031363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21BC9D-2463-6966-A441-0D8170DACADA}"/>
              </a:ext>
            </a:extLst>
          </p:cNvPr>
          <p:cNvSpPr>
            <a:spLocks noGrp="1"/>
          </p:cNvSpPr>
          <p:nvPr>
            <p:ph type="body" sz="quarter" idx="10"/>
          </p:nvPr>
        </p:nvSpPr>
        <p:spPr>
          <a:xfrm>
            <a:off x="192315" y="1107166"/>
            <a:ext cx="3462813" cy="4852932"/>
          </a:xfrm>
        </p:spPr>
        <p:txBody>
          <a:bodyPr/>
          <a:lstStyle/>
          <a:p>
            <a:pPr marL="0" indent="0">
              <a:buNone/>
            </a:pPr>
            <a:r>
              <a:rPr lang="en-US"/>
              <a:t>In Greeley, only 6.78” of precipitation fell during WY 2026, less than half of the normal of 14.62”.</a:t>
            </a:r>
          </a:p>
          <a:p>
            <a:pPr marL="0" indent="0">
              <a:buNone/>
            </a:pPr>
            <a:endParaRPr lang="en-US"/>
          </a:p>
          <a:p>
            <a:pPr marL="0" indent="0">
              <a:buNone/>
            </a:pPr>
            <a:r>
              <a:rPr lang="en-US"/>
              <a:t> It was also more than an inch less than the previous record (7.84” in WY 1968).</a:t>
            </a:r>
          </a:p>
        </p:txBody>
      </p:sp>
      <p:pic>
        <p:nvPicPr>
          <p:cNvPr id="5" name="Picture 4">
            <a:extLst>
              <a:ext uri="{FF2B5EF4-FFF2-40B4-BE49-F238E27FC236}">
                <a16:creationId xmlns:a16="http://schemas.microsoft.com/office/drawing/2014/main" id="{6887BA14-2059-AFDC-8F6C-3955486415D3}"/>
              </a:ext>
            </a:extLst>
          </p:cNvPr>
          <p:cNvPicPr>
            <a:picLocks noChangeAspect="1"/>
          </p:cNvPicPr>
          <p:nvPr/>
        </p:nvPicPr>
        <p:blipFill>
          <a:blip r:embed="rId2"/>
          <a:stretch>
            <a:fillRect/>
          </a:stretch>
        </p:blipFill>
        <p:spPr>
          <a:xfrm>
            <a:off x="3695043" y="1125309"/>
            <a:ext cx="8496957" cy="4621776"/>
          </a:xfrm>
          <a:prstGeom prst="rect">
            <a:avLst/>
          </a:prstGeom>
        </p:spPr>
      </p:pic>
    </p:spTree>
    <p:extLst>
      <p:ext uri="{BB962C8B-B14F-4D97-AF65-F5344CB8AC3E}">
        <p14:creationId xmlns:p14="http://schemas.microsoft.com/office/powerpoint/2010/main" val="23638414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A444C-70CE-B77D-E879-BAB9C60CE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6A256-B0EB-54A2-7BA9-FA5EC8F59D6A}"/>
              </a:ext>
            </a:extLst>
          </p:cNvPr>
          <p:cNvSpPr>
            <a:spLocks noGrp="1"/>
          </p:cNvSpPr>
          <p:nvPr>
            <p:ph type="title"/>
          </p:nvPr>
        </p:nvSpPr>
        <p:spPr>
          <a:xfrm>
            <a:off x="3048000" y="2828835"/>
            <a:ext cx="8597823" cy="1200329"/>
          </a:xfrm>
        </p:spPr>
        <p:txBody>
          <a:bodyPr/>
          <a:lstStyle/>
          <a:p>
            <a:pPr algn="r"/>
            <a:r>
              <a:rPr lang="en-US" sz="6600" b="1">
                <a:solidFill>
                  <a:schemeClr val="accent3">
                    <a:lumMod val="75000"/>
                  </a:schemeClr>
                </a:solidFill>
                <a:latin typeface="Avenir Medium" panose="02000503020000020003" pitchFamily="2" charset="0"/>
              </a:rPr>
              <a:t>Drought</a:t>
            </a:r>
          </a:p>
        </p:txBody>
      </p:sp>
    </p:spTree>
    <p:extLst>
      <p:ext uri="{BB962C8B-B14F-4D97-AF65-F5344CB8AC3E}">
        <p14:creationId xmlns:p14="http://schemas.microsoft.com/office/powerpoint/2010/main" val="2704019325"/>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A52AF-08D7-1765-91D9-757D1031E0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F9812-D3B5-5D81-6A58-95A8303A8993}"/>
              </a:ext>
            </a:extLst>
          </p:cNvPr>
          <p:cNvSpPr>
            <a:spLocks noGrp="1"/>
          </p:cNvSpPr>
          <p:nvPr>
            <p:ph type="title"/>
          </p:nvPr>
        </p:nvSpPr>
        <p:spPr>
          <a:xfrm>
            <a:off x="170025" y="313730"/>
            <a:ext cx="4325775" cy="1846659"/>
          </a:xfrm>
        </p:spPr>
        <p:txBody>
          <a:bodyPr/>
          <a:lstStyle/>
          <a:p>
            <a:r>
              <a:rPr lang="en-US" sz="3600"/>
              <a:t>US Drought Monitor for WY 2026 </a:t>
            </a:r>
          </a:p>
        </p:txBody>
      </p:sp>
      <p:pic>
        <p:nvPicPr>
          <p:cNvPr id="4" name="Picture 3">
            <a:extLst>
              <a:ext uri="{FF2B5EF4-FFF2-40B4-BE49-F238E27FC236}">
                <a16:creationId xmlns:a16="http://schemas.microsoft.com/office/drawing/2014/main" id="{025BCB6C-B4F8-B345-5F85-670A8C913DFD}"/>
              </a:ext>
            </a:extLst>
          </p:cNvPr>
          <p:cNvPicPr>
            <a:picLocks noChangeAspect="1"/>
          </p:cNvPicPr>
          <p:nvPr/>
        </p:nvPicPr>
        <p:blipFill>
          <a:blip r:embed="rId2"/>
          <a:srcRect/>
          <a:stretch/>
        </p:blipFill>
        <p:spPr>
          <a:xfrm>
            <a:off x="3869168" y="79510"/>
            <a:ext cx="8283385" cy="6400797"/>
          </a:xfrm>
          <a:prstGeom prst="rect">
            <a:avLst/>
          </a:prstGeom>
        </p:spPr>
      </p:pic>
      <p:sp>
        <p:nvSpPr>
          <p:cNvPr id="5" name="TextBox 4">
            <a:extLst>
              <a:ext uri="{FF2B5EF4-FFF2-40B4-BE49-F238E27FC236}">
                <a16:creationId xmlns:a16="http://schemas.microsoft.com/office/drawing/2014/main" id="{A6216BBD-E29F-76EE-5F17-ECDC9C302E32}"/>
              </a:ext>
            </a:extLst>
          </p:cNvPr>
          <p:cNvSpPr txBox="1"/>
          <p:nvPr/>
        </p:nvSpPr>
        <p:spPr>
          <a:xfrm>
            <a:off x="176651" y="2362200"/>
            <a:ext cx="3722334" cy="3816429"/>
          </a:xfrm>
          <a:prstGeom prst="rect">
            <a:avLst/>
          </a:prstGeom>
          <a:noFill/>
        </p:spPr>
        <p:txBody>
          <a:bodyPr wrap="square" rtlCol="0">
            <a:spAutoFit/>
          </a:bodyPr>
          <a:lstStyle/>
          <a:p>
            <a:r>
              <a:rPr lang="en-US" sz="2200">
                <a:solidFill>
                  <a:srgbClr val="1A1918"/>
                </a:solidFill>
                <a:latin typeface="Avenir Medium" panose="02000503020000020003" pitchFamily="2" charset="0"/>
                <a:cs typeface="Segoe UI" panose="020B0502040204020203" pitchFamily="34" charset="0"/>
              </a:rPr>
              <a:t>Most of the water year featured widespread drought across Colorado.</a:t>
            </a:r>
          </a:p>
          <a:p>
            <a:endParaRPr lang="en-US" sz="2200">
              <a:solidFill>
                <a:srgbClr val="1A1918"/>
              </a:solidFill>
              <a:latin typeface="Avenir Medium" panose="02000503020000020003" pitchFamily="2" charset="0"/>
              <a:cs typeface="Segoe UI" panose="020B0502040204020203" pitchFamily="34" charset="0"/>
            </a:endParaRPr>
          </a:p>
          <a:p>
            <a:r>
              <a:rPr lang="en-US" sz="2200">
                <a:solidFill>
                  <a:srgbClr val="1A1918"/>
                </a:solidFill>
                <a:latin typeface="Avenir Medium" panose="02000503020000020003" pitchFamily="2" charset="0"/>
                <a:cs typeface="Segoe UI" panose="020B0502040204020203" pitchFamily="34" charset="0"/>
              </a:rPr>
              <a:t>Drought has been relentless in some locations. For instance, parts of Garfield and Pitkin County have been in D3 or D4 for 15 straight months and counting</a:t>
            </a:r>
          </a:p>
        </p:txBody>
      </p:sp>
    </p:spTree>
    <p:extLst>
      <p:ext uri="{BB962C8B-B14F-4D97-AF65-F5344CB8AC3E}">
        <p14:creationId xmlns:p14="http://schemas.microsoft.com/office/powerpoint/2010/main" val="6087628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1DAA-EAB7-6D6E-3981-8FCE663D37DC}"/>
              </a:ext>
            </a:extLst>
          </p:cNvPr>
          <p:cNvSpPr>
            <a:spLocks noGrp="1"/>
          </p:cNvSpPr>
          <p:nvPr>
            <p:ph type="title"/>
          </p:nvPr>
        </p:nvSpPr>
        <p:spPr>
          <a:xfrm>
            <a:off x="152400" y="152400"/>
            <a:ext cx="11083635" cy="1292662"/>
          </a:xfrm>
        </p:spPr>
        <p:txBody>
          <a:bodyPr/>
          <a:lstStyle/>
          <a:p>
            <a:r>
              <a:rPr lang="en-US" sz="3600"/>
              <a:t>WY2026 USDM evolution: we ended the WY worse off than when we started.</a:t>
            </a:r>
          </a:p>
        </p:txBody>
      </p:sp>
      <p:sp>
        <p:nvSpPr>
          <p:cNvPr id="3" name="Text Placeholder 2">
            <a:extLst>
              <a:ext uri="{FF2B5EF4-FFF2-40B4-BE49-F238E27FC236}">
                <a16:creationId xmlns:a16="http://schemas.microsoft.com/office/drawing/2014/main" id="{3A8F05C2-FDDA-2AD8-F1BD-8CE16C3F1274}"/>
              </a:ext>
            </a:extLst>
          </p:cNvPr>
          <p:cNvSpPr>
            <a:spLocks noGrp="1"/>
          </p:cNvSpPr>
          <p:nvPr>
            <p:ph type="body" sz="quarter" idx="10"/>
          </p:nvPr>
        </p:nvSpPr>
        <p:spPr>
          <a:xfrm>
            <a:off x="152400" y="1600200"/>
            <a:ext cx="4094016" cy="4981172"/>
          </a:xfrm>
        </p:spPr>
        <p:txBody>
          <a:bodyPr/>
          <a:lstStyle/>
          <a:p>
            <a:pPr marL="0" indent="0">
              <a:buNone/>
            </a:pPr>
            <a:r>
              <a:rPr lang="en-US"/>
              <a:t>Key moments in the 2026 USDM:</a:t>
            </a:r>
          </a:p>
          <a:p>
            <a:pPr>
              <a:buFontTx/>
              <a:buChar char="-"/>
            </a:pPr>
            <a:r>
              <a:rPr lang="en-US"/>
              <a:t>12/23: D4 drought returns to Colorado</a:t>
            </a:r>
          </a:p>
          <a:p>
            <a:pPr>
              <a:buFontTx/>
              <a:buChar char="-"/>
            </a:pPr>
            <a:r>
              <a:rPr lang="en-US"/>
              <a:t>1/20: Over 50% of the state goes into D1+ conditions</a:t>
            </a:r>
          </a:p>
          <a:p>
            <a:pPr>
              <a:buFontTx/>
              <a:buChar char="-"/>
            </a:pPr>
            <a:r>
              <a:rPr lang="en-US"/>
              <a:t>4/28: 100% of the state goes into D1+ conditions</a:t>
            </a:r>
          </a:p>
        </p:txBody>
      </p:sp>
      <p:pic>
        <p:nvPicPr>
          <p:cNvPr id="6" name="Picture 5">
            <a:extLst>
              <a:ext uri="{FF2B5EF4-FFF2-40B4-BE49-F238E27FC236}">
                <a16:creationId xmlns:a16="http://schemas.microsoft.com/office/drawing/2014/main" id="{98AA001A-992C-776F-D81C-26D15023ACFB}"/>
              </a:ext>
            </a:extLst>
          </p:cNvPr>
          <p:cNvPicPr>
            <a:picLocks noChangeAspect="1"/>
          </p:cNvPicPr>
          <p:nvPr/>
        </p:nvPicPr>
        <p:blipFill>
          <a:blip r:embed="rId2"/>
          <a:stretch>
            <a:fillRect/>
          </a:stretch>
        </p:blipFill>
        <p:spPr>
          <a:xfrm>
            <a:off x="4351694" y="1984050"/>
            <a:ext cx="7840306" cy="2794000"/>
          </a:xfrm>
          <a:prstGeom prst="rect">
            <a:avLst/>
          </a:prstGeom>
        </p:spPr>
      </p:pic>
      <p:sp>
        <p:nvSpPr>
          <p:cNvPr id="7" name="TextBox 6">
            <a:extLst>
              <a:ext uri="{FF2B5EF4-FFF2-40B4-BE49-F238E27FC236}">
                <a16:creationId xmlns:a16="http://schemas.microsoft.com/office/drawing/2014/main" id="{974C0B66-378E-8D32-A59C-23B469A2EA05}"/>
              </a:ext>
            </a:extLst>
          </p:cNvPr>
          <p:cNvSpPr txBox="1"/>
          <p:nvPr/>
        </p:nvSpPr>
        <p:spPr>
          <a:xfrm>
            <a:off x="4876800" y="4778050"/>
            <a:ext cx="6781800" cy="646331"/>
          </a:xfrm>
          <a:prstGeom prst="rect">
            <a:avLst/>
          </a:prstGeom>
          <a:noFill/>
        </p:spPr>
        <p:txBody>
          <a:bodyPr wrap="square" rtlCol="0">
            <a:spAutoFit/>
          </a:bodyPr>
          <a:lstStyle/>
          <a:p>
            <a:pPr algn="l"/>
            <a:r>
              <a:rPr lang="en-US">
                <a:solidFill>
                  <a:srgbClr val="1A1918"/>
                </a:solidFill>
                <a:latin typeface="Avenir Medium" panose="02000503020000020003" pitchFamily="2" charset="0"/>
              </a:rPr>
              <a:t>Percent of Colorado in various drought categories throughout Water Year 2026.</a:t>
            </a:r>
          </a:p>
        </p:txBody>
      </p:sp>
    </p:spTree>
    <p:extLst>
      <p:ext uri="{BB962C8B-B14F-4D97-AF65-F5344CB8AC3E}">
        <p14:creationId xmlns:p14="http://schemas.microsoft.com/office/powerpoint/2010/main" val="26742601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4807D-5E29-7758-92CE-A3A383BF61C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6EABDF-FFD1-F5B3-94F9-C4CB4B2E6C06}"/>
              </a:ext>
            </a:extLst>
          </p:cNvPr>
          <p:cNvPicPr>
            <a:picLocks noChangeAspect="1"/>
          </p:cNvPicPr>
          <p:nvPr/>
        </p:nvPicPr>
        <p:blipFill>
          <a:blip r:embed="rId2"/>
          <a:srcRect t="1416" b="4248"/>
          <a:stretch>
            <a:fillRect/>
          </a:stretch>
        </p:blipFill>
        <p:spPr>
          <a:xfrm>
            <a:off x="123243" y="1308694"/>
            <a:ext cx="11945513" cy="5076062"/>
          </a:xfrm>
          <a:prstGeom prst="rect">
            <a:avLst/>
          </a:prstGeom>
        </p:spPr>
      </p:pic>
      <p:sp>
        <p:nvSpPr>
          <p:cNvPr id="6" name="Title 5">
            <a:extLst>
              <a:ext uri="{FF2B5EF4-FFF2-40B4-BE49-F238E27FC236}">
                <a16:creationId xmlns:a16="http://schemas.microsoft.com/office/drawing/2014/main" id="{61E67F75-C728-6173-59A9-19BD223F706C}"/>
              </a:ext>
            </a:extLst>
          </p:cNvPr>
          <p:cNvSpPr>
            <a:spLocks noGrp="1"/>
          </p:cNvSpPr>
          <p:nvPr>
            <p:ph type="title"/>
          </p:nvPr>
        </p:nvSpPr>
        <p:spPr>
          <a:xfrm>
            <a:off x="377721" y="54193"/>
            <a:ext cx="11083635" cy="1169551"/>
          </a:xfrm>
        </p:spPr>
        <p:txBody>
          <a:bodyPr/>
          <a:lstStyle/>
          <a:p>
            <a:r>
              <a:rPr lang="en-US" sz="3200"/>
              <a:t>Statewide Palmer Drought Severity Index was the lowest on record at the end of August, slightly worse than 2002.</a:t>
            </a:r>
          </a:p>
        </p:txBody>
      </p:sp>
    </p:spTree>
    <p:extLst>
      <p:ext uri="{BB962C8B-B14F-4D97-AF65-F5344CB8AC3E}">
        <p14:creationId xmlns:p14="http://schemas.microsoft.com/office/powerpoint/2010/main" val="3045349384"/>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74E04-2868-CCD3-8B0B-B18AD417BBBE}"/>
              </a:ext>
            </a:extLst>
          </p:cNvPr>
          <p:cNvSpPr>
            <a:spLocks noGrp="1"/>
          </p:cNvSpPr>
          <p:nvPr>
            <p:ph type="title"/>
          </p:nvPr>
        </p:nvSpPr>
        <p:spPr>
          <a:xfrm>
            <a:off x="152400" y="36732"/>
            <a:ext cx="4154717" cy="2123658"/>
          </a:xfrm>
        </p:spPr>
        <p:txBody>
          <a:bodyPr/>
          <a:lstStyle/>
          <a:p>
            <a:r>
              <a:rPr lang="en-US"/>
              <a:t>USDM Maps: beginning vs. end of WY 2026</a:t>
            </a:r>
          </a:p>
        </p:txBody>
      </p:sp>
      <p:pic>
        <p:nvPicPr>
          <p:cNvPr id="5" name="Picture 4" descr="Drought Monitor for CO">
            <a:extLst>
              <a:ext uri="{FF2B5EF4-FFF2-40B4-BE49-F238E27FC236}">
                <a16:creationId xmlns:a16="http://schemas.microsoft.com/office/drawing/2014/main" id="{0645C151-9FA8-ED3E-6B91-BED4865283A5}"/>
              </a:ext>
            </a:extLst>
          </p:cNvPr>
          <p:cNvPicPr>
            <a:picLocks noChangeAspect="1"/>
          </p:cNvPicPr>
          <p:nvPr/>
        </p:nvPicPr>
        <p:blipFill>
          <a:blip r:embed="rId2"/>
          <a:srcRect l="4428" t="16041" r="4029" b="17518"/>
          <a:stretch>
            <a:fillRect/>
          </a:stretch>
        </p:blipFill>
        <p:spPr>
          <a:xfrm>
            <a:off x="7732964" y="304800"/>
            <a:ext cx="4154236" cy="3015172"/>
          </a:xfrm>
          <a:prstGeom prst="rect">
            <a:avLst/>
          </a:prstGeom>
        </p:spPr>
      </p:pic>
      <p:pic>
        <p:nvPicPr>
          <p:cNvPr id="6" name="Picture 5" descr="Drought Monitor for CO">
            <a:extLst>
              <a:ext uri="{FF2B5EF4-FFF2-40B4-BE49-F238E27FC236}">
                <a16:creationId xmlns:a16="http://schemas.microsoft.com/office/drawing/2014/main" id="{6D73E319-CB25-7415-E7AF-61A77FE5DD57}"/>
              </a:ext>
            </a:extLst>
          </p:cNvPr>
          <p:cNvPicPr>
            <a:picLocks noChangeAspect="1"/>
          </p:cNvPicPr>
          <p:nvPr/>
        </p:nvPicPr>
        <p:blipFill>
          <a:blip r:embed="rId3"/>
          <a:srcRect l="4931" t="17592" r="5004" b="15966"/>
          <a:stretch>
            <a:fillRect/>
          </a:stretch>
        </p:blipFill>
        <p:spPr>
          <a:xfrm>
            <a:off x="7705514" y="3682738"/>
            <a:ext cx="4257885" cy="3141063"/>
          </a:xfrm>
          <a:prstGeom prst="rect">
            <a:avLst/>
          </a:prstGeom>
        </p:spPr>
      </p:pic>
      <p:pic>
        <p:nvPicPr>
          <p:cNvPr id="7" name="Picture 6" descr="Drought Monitor for CO">
            <a:extLst>
              <a:ext uri="{FF2B5EF4-FFF2-40B4-BE49-F238E27FC236}">
                <a16:creationId xmlns:a16="http://schemas.microsoft.com/office/drawing/2014/main" id="{4EFB39D1-2FB4-8E6B-4EE5-3D359A7B022E}"/>
              </a:ext>
            </a:extLst>
          </p:cNvPr>
          <p:cNvPicPr>
            <a:picLocks noChangeAspect="1"/>
          </p:cNvPicPr>
          <p:nvPr/>
        </p:nvPicPr>
        <p:blipFill>
          <a:blip r:embed="rId4"/>
          <a:srcRect l="69937" t="38264" r="8391" b="35419"/>
          <a:stretch>
            <a:fillRect/>
          </a:stretch>
        </p:blipFill>
        <p:spPr>
          <a:xfrm>
            <a:off x="5482198" y="327526"/>
            <a:ext cx="2137802" cy="2005907"/>
          </a:xfrm>
          <a:prstGeom prst="rect">
            <a:avLst/>
          </a:prstGeom>
        </p:spPr>
      </p:pic>
      <p:sp>
        <p:nvSpPr>
          <p:cNvPr id="3" name="Text Placeholder 2">
            <a:extLst>
              <a:ext uri="{FF2B5EF4-FFF2-40B4-BE49-F238E27FC236}">
                <a16:creationId xmlns:a16="http://schemas.microsoft.com/office/drawing/2014/main" id="{0DB47BA1-038C-8815-C5F3-10DE8912A53B}"/>
              </a:ext>
            </a:extLst>
          </p:cNvPr>
          <p:cNvSpPr>
            <a:spLocks noGrp="1"/>
          </p:cNvSpPr>
          <p:nvPr>
            <p:ph type="body" sz="quarter" idx="10"/>
          </p:nvPr>
        </p:nvSpPr>
        <p:spPr>
          <a:xfrm>
            <a:off x="8915400" y="34199"/>
            <a:ext cx="2143812" cy="423001"/>
          </a:xfrm>
          <a:solidFill>
            <a:schemeClr val="bg1"/>
          </a:solidFill>
          <a:ln>
            <a:solidFill>
              <a:srgbClr val="1C492A"/>
            </a:solidFill>
          </a:ln>
        </p:spPr>
        <p:txBody>
          <a:bodyPr lIns="0" tIns="0" rIns="0" bIns="0" anchor="ctr" anchorCtr="0"/>
          <a:lstStyle/>
          <a:p>
            <a:pPr marL="0" indent="0" algn="ctr">
              <a:buNone/>
            </a:pPr>
            <a:r>
              <a:rPr lang="en-US"/>
              <a:t>Sep. 30, 2025</a:t>
            </a:r>
          </a:p>
        </p:txBody>
      </p:sp>
      <p:sp>
        <p:nvSpPr>
          <p:cNvPr id="8" name="Text Placeholder 2">
            <a:extLst>
              <a:ext uri="{FF2B5EF4-FFF2-40B4-BE49-F238E27FC236}">
                <a16:creationId xmlns:a16="http://schemas.microsoft.com/office/drawing/2014/main" id="{0E8D9D6F-A654-2A34-716C-9AB878B086B4}"/>
              </a:ext>
            </a:extLst>
          </p:cNvPr>
          <p:cNvSpPr txBox="1">
            <a:spLocks/>
          </p:cNvSpPr>
          <p:nvPr/>
        </p:nvSpPr>
        <p:spPr>
          <a:xfrm>
            <a:off x="8762550" y="3352800"/>
            <a:ext cx="2143812" cy="423001"/>
          </a:xfrm>
          <a:prstGeom prst="rect">
            <a:avLst/>
          </a:prstGeom>
          <a:solidFill>
            <a:schemeClr val="bg1"/>
          </a:solidFill>
          <a:ln>
            <a:solidFill>
              <a:srgbClr val="1C492A"/>
            </a:solidFill>
          </a:ln>
        </p:spPr>
        <p:txBody>
          <a:bodyPr vert="horz" lIns="0" tIns="0" rIns="0" bIns="0" rtlCol="0" anchor="ctr" anchorCtr="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a:buFont typeface="Arial"/>
              <a:buNone/>
            </a:pPr>
            <a:r>
              <a:rPr lang="en-US"/>
              <a:t>Sep. 29, 2026</a:t>
            </a:r>
          </a:p>
        </p:txBody>
      </p:sp>
      <p:pic>
        <p:nvPicPr>
          <p:cNvPr id="9" name="Picture 8" descr="52W month change map">
            <a:extLst>
              <a:ext uri="{FF2B5EF4-FFF2-40B4-BE49-F238E27FC236}">
                <a16:creationId xmlns:a16="http://schemas.microsoft.com/office/drawing/2014/main" id="{6C0BD90B-67BC-5C4C-991B-6E71ED244A98}"/>
              </a:ext>
            </a:extLst>
          </p:cNvPr>
          <p:cNvPicPr>
            <a:picLocks noChangeAspect="1"/>
          </p:cNvPicPr>
          <p:nvPr/>
        </p:nvPicPr>
        <p:blipFill>
          <a:blip r:embed="rId5"/>
          <a:srcRect l="2282" t="1277" r="2326" b="5704"/>
          <a:stretch>
            <a:fillRect/>
          </a:stretch>
        </p:blipFill>
        <p:spPr>
          <a:xfrm>
            <a:off x="304800" y="2333432"/>
            <a:ext cx="5177398" cy="3901133"/>
          </a:xfrm>
          <a:prstGeom prst="rect">
            <a:avLst/>
          </a:prstGeom>
        </p:spPr>
      </p:pic>
    </p:spTree>
    <p:extLst>
      <p:ext uri="{BB962C8B-B14F-4D97-AF65-F5344CB8AC3E}">
        <p14:creationId xmlns:p14="http://schemas.microsoft.com/office/powerpoint/2010/main" val="4664562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C42B-9C9E-61CB-24E5-66897F047DFA}"/>
              </a:ext>
            </a:extLst>
          </p:cNvPr>
          <p:cNvSpPr>
            <a:spLocks noGrp="1"/>
          </p:cNvSpPr>
          <p:nvPr>
            <p:ph type="title"/>
          </p:nvPr>
        </p:nvSpPr>
        <p:spPr>
          <a:xfrm>
            <a:off x="516085" y="152400"/>
            <a:ext cx="4551216" cy="1846659"/>
          </a:xfrm>
        </p:spPr>
        <p:txBody>
          <a:bodyPr/>
          <a:lstStyle/>
          <a:p>
            <a:r>
              <a:rPr lang="en-US" sz="3600"/>
              <a:t>Start of WY 2026: A divide between west and east</a:t>
            </a:r>
          </a:p>
        </p:txBody>
      </p:sp>
      <p:sp>
        <p:nvSpPr>
          <p:cNvPr id="3" name="Text Placeholder 2">
            <a:extLst>
              <a:ext uri="{FF2B5EF4-FFF2-40B4-BE49-F238E27FC236}">
                <a16:creationId xmlns:a16="http://schemas.microsoft.com/office/drawing/2014/main" id="{BD259DAD-19A6-F3E2-5407-909DBA9E73B5}"/>
              </a:ext>
            </a:extLst>
          </p:cNvPr>
          <p:cNvSpPr>
            <a:spLocks noGrp="1"/>
          </p:cNvSpPr>
          <p:nvPr>
            <p:ph type="body" sz="quarter" idx="10"/>
          </p:nvPr>
        </p:nvSpPr>
        <p:spPr>
          <a:xfrm>
            <a:off x="554185" y="2157345"/>
            <a:ext cx="4475016" cy="3710055"/>
          </a:xfrm>
        </p:spPr>
        <p:txBody>
          <a:bodyPr/>
          <a:lstStyle/>
          <a:p>
            <a:pPr marL="0" indent="0">
              <a:buNone/>
            </a:pPr>
            <a:r>
              <a:rPr lang="en-US"/>
              <a:t>At the start of WY2026, there was a prominent east-west divide in drought conditions: widespread D2-D3 conditions were in place across western Colorado, while most of the eastern half of the state was drought-free.</a:t>
            </a:r>
          </a:p>
        </p:txBody>
      </p:sp>
      <p:pic>
        <p:nvPicPr>
          <p:cNvPr id="7" name="Picture 6">
            <a:extLst>
              <a:ext uri="{FF2B5EF4-FFF2-40B4-BE49-F238E27FC236}">
                <a16:creationId xmlns:a16="http://schemas.microsoft.com/office/drawing/2014/main" id="{18B934F1-6443-1D5D-4E73-57DB55F468BE}"/>
              </a:ext>
            </a:extLst>
          </p:cNvPr>
          <p:cNvPicPr>
            <a:picLocks noChangeAspect="1"/>
          </p:cNvPicPr>
          <p:nvPr/>
        </p:nvPicPr>
        <p:blipFill>
          <a:blip r:embed="rId2"/>
          <a:stretch>
            <a:fillRect/>
          </a:stretch>
        </p:blipFill>
        <p:spPr>
          <a:xfrm>
            <a:off x="5257800" y="685800"/>
            <a:ext cx="6662211" cy="5148072"/>
          </a:xfrm>
          <a:prstGeom prst="rect">
            <a:avLst/>
          </a:prstGeom>
        </p:spPr>
      </p:pic>
      <p:sp>
        <p:nvSpPr>
          <p:cNvPr id="8" name="Text Placeholder 2">
            <a:extLst>
              <a:ext uri="{FF2B5EF4-FFF2-40B4-BE49-F238E27FC236}">
                <a16:creationId xmlns:a16="http://schemas.microsoft.com/office/drawing/2014/main" id="{D46E278E-323E-69E5-B124-0341F020BEAA}"/>
              </a:ext>
            </a:extLst>
          </p:cNvPr>
          <p:cNvSpPr txBox="1">
            <a:spLocks/>
          </p:cNvSpPr>
          <p:nvPr/>
        </p:nvSpPr>
        <p:spPr>
          <a:xfrm>
            <a:off x="5226425" y="5833872"/>
            <a:ext cx="5746375"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45%</a:t>
            </a:r>
          </a:p>
          <a:p>
            <a:pPr marL="0" indent="0">
              <a:buFont typeface="Arial"/>
              <a:buNone/>
            </a:pPr>
            <a:r>
              <a:rPr lang="en-US" sz="2000"/>
              <a:t>% area in extreme (D3) drought or worse: 14%</a:t>
            </a:r>
          </a:p>
        </p:txBody>
      </p:sp>
    </p:spTree>
    <p:extLst>
      <p:ext uri="{BB962C8B-B14F-4D97-AF65-F5344CB8AC3E}">
        <p14:creationId xmlns:p14="http://schemas.microsoft.com/office/powerpoint/2010/main" val="39787980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42ED4-3667-01A4-AC57-121D47787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F61547-890E-1541-5E5B-2D54B83CCF77}"/>
              </a:ext>
            </a:extLst>
          </p:cNvPr>
          <p:cNvSpPr>
            <a:spLocks noGrp="1"/>
          </p:cNvSpPr>
          <p:nvPr>
            <p:ph type="title"/>
          </p:nvPr>
        </p:nvSpPr>
        <p:spPr>
          <a:xfrm>
            <a:off x="516085" y="134541"/>
            <a:ext cx="4551216" cy="1846659"/>
          </a:xfrm>
        </p:spPr>
        <p:txBody>
          <a:bodyPr/>
          <a:lstStyle/>
          <a:p>
            <a:r>
              <a:rPr lang="en-US" sz="3600"/>
              <a:t>Early winter warmth worsens conditions in the High Country</a:t>
            </a:r>
          </a:p>
        </p:txBody>
      </p:sp>
      <p:sp>
        <p:nvSpPr>
          <p:cNvPr id="3" name="Text Placeholder 2">
            <a:extLst>
              <a:ext uri="{FF2B5EF4-FFF2-40B4-BE49-F238E27FC236}">
                <a16:creationId xmlns:a16="http://schemas.microsoft.com/office/drawing/2014/main" id="{15912DD5-4B59-9FEB-800E-3DE5BE5EB20A}"/>
              </a:ext>
            </a:extLst>
          </p:cNvPr>
          <p:cNvSpPr>
            <a:spLocks noGrp="1"/>
          </p:cNvSpPr>
          <p:nvPr>
            <p:ph type="body" sz="quarter" idx="10"/>
          </p:nvPr>
        </p:nvSpPr>
        <p:spPr>
          <a:xfrm>
            <a:off x="533399" y="2067144"/>
            <a:ext cx="4267201" cy="2814297"/>
          </a:xfrm>
        </p:spPr>
        <p:txBody>
          <a:bodyPr vert="horz" lIns="91440" tIns="91440" rIns="91440" bIns="91440" rtlCol="0">
            <a:spAutoFit/>
          </a:bodyPr>
          <a:lstStyle/>
          <a:p>
            <a:pPr marL="0" indent="0">
              <a:buNone/>
            </a:pPr>
            <a:r>
              <a:rPr lang="en-US">
                <a:latin typeface="Avenir Medium"/>
              </a:rPr>
              <a:t>After a record warm December, a near record-warm November, and below-average precipitation, large snow deficits were already starting to appear across the Central Mountains areas.</a:t>
            </a:r>
          </a:p>
        </p:txBody>
      </p:sp>
      <p:sp>
        <p:nvSpPr>
          <p:cNvPr id="8" name="Text Placeholder 2">
            <a:extLst>
              <a:ext uri="{FF2B5EF4-FFF2-40B4-BE49-F238E27FC236}">
                <a16:creationId xmlns:a16="http://schemas.microsoft.com/office/drawing/2014/main" id="{583E7839-3CFE-C67C-A32C-8D90FDC65362}"/>
              </a:ext>
            </a:extLst>
          </p:cNvPr>
          <p:cNvSpPr txBox="1">
            <a:spLocks/>
          </p:cNvSpPr>
          <p:nvPr/>
        </p:nvSpPr>
        <p:spPr>
          <a:xfrm>
            <a:off x="5226425" y="5833872"/>
            <a:ext cx="5746375"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38%</a:t>
            </a:r>
          </a:p>
          <a:p>
            <a:pPr marL="0" indent="0">
              <a:buFont typeface="Arial"/>
              <a:buNone/>
            </a:pPr>
            <a:r>
              <a:rPr lang="en-US" sz="2000"/>
              <a:t>% area in extreme (D3) drought or worse: 3%</a:t>
            </a:r>
          </a:p>
        </p:txBody>
      </p:sp>
      <p:pic>
        <p:nvPicPr>
          <p:cNvPr id="5" name="Picture 4" descr="Drought Monitor for CO">
            <a:extLst>
              <a:ext uri="{FF2B5EF4-FFF2-40B4-BE49-F238E27FC236}">
                <a16:creationId xmlns:a16="http://schemas.microsoft.com/office/drawing/2014/main" id="{5F358B19-9E3B-8D38-194B-5D28DE81F5EC}"/>
              </a:ext>
            </a:extLst>
          </p:cNvPr>
          <p:cNvPicPr>
            <a:picLocks noChangeAspect="1"/>
          </p:cNvPicPr>
          <p:nvPr/>
        </p:nvPicPr>
        <p:blipFill>
          <a:blip r:embed="rId2"/>
          <a:stretch>
            <a:fillRect/>
          </a:stretch>
        </p:blipFill>
        <p:spPr>
          <a:xfrm>
            <a:off x="5067301" y="355317"/>
            <a:ext cx="7124699" cy="5505449"/>
          </a:xfrm>
          <a:prstGeom prst="rect">
            <a:avLst/>
          </a:prstGeom>
        </p:spPr>
      </p:pic>
    </p:spTree>
    <p:extLst>
      <p:ext uri="{BB962C8B-B14F-4D97-AF65-F5344CB8AC3E}">
        <p14:creationId xmlns:p14="http://schemas.microsoft.com/office/powerpoint/2010/main" val="16921917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A06E7-6127-421C-CA36-380D4274E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9B258-11EE-B1C4-5E2F-6C6E4B844BFC}"/>
              </a:ext>
            </a:extLst>
          </p:cNvPr>
          <p:cNvSpPr>
            <a:spLocks noGrp="1"/>
          </p:cNvSpPr>
          <p:nvPr>
            <p:ph type="title"/>
          </p:nvPr>
        </p:nvSpPr>
        <p:spPr>
          <a:xfrm>
            <a:off x="304800" y="0"/>
            <a:ext cx="4817915" cy="1292662"/>
          </a:xfrm>
        </p:spPr>
        <p:txBody>
          <a:bodyPr/>
          <a:lstStyle/>
          <a:p>
            <a:r>
              <a:rPr lang="en-US" sz="3600"/>
              <a:t>Drought worsens throughout the spring </a:t>
            </a:r>
          </a:p>
        </p:txBody>
      </p:sp>
      <p:sp>
        <p:nvSpPr>
          <p:cNvPr id="3" name="Text Placeholder 2">
            <a:extLst>
              <a:ext uri="{FF2B5EF4-FFF2-40B4-BE49-F238E27FC236}">
                <a16:creationId xmlns:a16="http://schemas.microsoft.com/office/drawing/2014/main" id="{573FE836-21B9-BC0F-56D1-CF30669B1576}"/>
              </a:ext>
            </a:extLst>
          </p:cNvPr>
          <p:cNvSpPr>
            <a:spLocks noGrp="1"/>
          </p:cNvSpPr>
          <p:nvPr>
            <p:ph type="body" sz="quarter" idx="10"/>
          </p:nvPr>
        </p:nvSpPr>
        <p:spPr>
          <a:xfrm>
            <a:off x="304800" y="1219200"/>
            <a:ext cx="4921625" cy="5225598"/>
          </a:xfrm>
        </p:spPr>
        <p:txBody>
          <a:bodyPr/>
          <a:lstStyle/>
          <a:p>
            <a:pPr marL="0" indent="0">
              <a:buNone/>
            </a:pPr>
            <a:r>
              <a:rPr lang="en-US" sz="2000"/>
              <a:t>Snowpack deficits continued to build throughout the spring, leading to worsening and expanding drought in the mountain areas. Below-average precipitation across the lower elevations also allowed drought to creep in across the Plains. </a:t>
            </a:r>
          </a:p>
          <a:p>
            <a:pPr marL="0" indent="0">
              <a:buNone/>
            </a:pPr>
            <a:endParaRPr lang="en-US" sz="2000"/>
          </a:p>
          <a:p>
            <a:pPr marL="0" indent="0">
              <a:buNone/>
            </a:pPr>
            <a:r>
              <a:rPr lang="en-US" sz="2000"/>
              <a:t>The record-setting March heat prompted conditions to deteriorate more quickly. By the end of that month, about half of the state was experiencing extreme or exceptional drought.</a:t>
            </a:r>
          </a:p>
        </p:txBody>
      </p:sp>
      <p:sp>
        <p:nvSpPr>
          <p:cNvPr id="8" name="Text Placeholder 2">
            <a:extLst>
              <a:ext uri="{FF2B5EF4-FFF2-40B4-BE49-F238E27FC236}">
                <a16:creationId xmlns:a16="http://schemas.microsoft.com/office/drawing/2014/main" id="{B82FCB0A-0921-8AEB-68C7-D7E59ED74A1A}"/>
              </a:ext>
            </a:extLst>
          </p:cNvPr>
          <p:cNvSpPr txBox="1">
            <a:spLocks/>
          </p:cNvSpPr>
          <p:nvPr/>
        </p:nvSpPr>
        <p:spPr>
          <a:xfrm>
            <a:off x="5226425" y="5833872"/>
            <a:ext cx="5746375"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89%</a:t>
            </a:r>
          </a:p>
          <a:p>
            <a:pPr marL="0" indent="0">
              <a:buFont typeface="Arial"/>
              <a:buNone/>
            </a:pPr>
            <a:r>
              <a:rPr lang="en-US" sz="2000"/>
              <a:t>% area in extreme (D3) drought or worse: 48%</a:t>
            </a:r>
          </a:p>
        </p:txBody>
      </p:sp>
      <p:pic>
        <p:nvPicPr>
          <p:cNvPr id="4" name="Picture 3" descr="Drought Monitor for CO">
            <a:extLst>
              <a:ext uri="{FF2B5EF4-FFF2-40B4-BE49-F238E27FC236}">
                <a16:creationId xmlns:a16="http://schemas.microsoft.com/office/drawing/2014/main" id="{B502E830-79C8-F3C8-DCDA-B1F3D2C1733C}"/>
              </a:ext>
            </a:extLst>
          </p:cNvPr>
          <p:cNvPicPr>
            <a:picLocks noChangeAspect="1"/>
          </p:cNvPicPr>
          <p:nvPr/>
        </p:nvPicPr>
        <p:blipFill>
          <a:blip r:embed="rId2"/>
          <a:stretch>
            <a:fillRect/>
          </a:stretch>
        </p:blipFill>
        <p:spPr>
          <a:xfrm>
            <a:off x="5334000" y="381000"/>
            <a:ext cx="6734604" cy="5204012"/>
          </a:xfrm>
          <a:prstGeom prst="rect">
            <a:avLst/>
          </a:prstGeom>
        </p:spPr>
      </p:pic>
    </p:spTree>
    <p:extLst>
      <p:ext uri="{BB962C8B-B14F-4D97-AF65-F5344CB8AC3E}">
        <p14:creationId xmlns:p14="http://schemas.microsoft.com/office/powerpoint/2010/main" val="242341364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F9F4-DC52-44EE-6D85-C91F2B397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EF84C-CD52-7A8C-7985-25CBDA0EF8E6}"/>
              </a:ext>
            </a:extLst>
          </p:cNvPr>
          <p:cNvSpPr>
            <a:spLocks noGrp="1"/>
          </p:cNvSpPr>
          <p:nvPr>
            <p:ph type="title"/>
          </p:nvPr>
        </p:nvSpPr>
        <p:spPr>
          <a:xfrm>
            <a:off x="304800" y="228600"/>
            <a:ext cx="4817915" cy="738664"/>
          </a:xfrm>
        </p:spPr>
        <p:txBody>
          <a:bodyPr/>
          <a:lstStyle/>
          <a:p>
            <a:r>
              <a:rPr lang="en-US" sz="3600"/>
              <a:t>April flash drought</a:t>
            </a:r>
          </a:p>
        </p:txBody>
      </p:sp>
      <p:sp>
        <p:nvSpPr>
          <p:cNvPr id="3" name="Text Placeholder 2">
            <a:extLst>
              <a:ext uri="{FF2B5EF4-FFF2-40B4-BE49-F238E27FC236}">
                <a16:creationId xmlns:a16="http://schemas.microsoft.com/office/drawing/2014/main" id="{67BE9DEC-6B5C-7D4F-1474-F94D2613276A}"/>
              </a:ext>
            </a:extLst>
          </p:cNvPr>
          <p:cNvSpPr>
            <a:spLocks noGrp="1"/>
          </p:cNvSpPr>
          <p:nvPr>
            <p:ph type="body" sz="quarter" idx="10"/>
          </p:nvPr>
        </p:nvSpPr>
        <p:spPr>
          <a:xfrm>
            <a:off x="304800" y="1905000"/>
            <a:ext cx="4921625" cy="3266856"/>
          </a:xfrm>
        </p:spPr>
        <p:txBody>
          <a:bodyPr/>
          <a:lstStyle/>
          <a:p>
            <a:pPr marL="0" indent="0">
              <a:buNone/>
            </a:pPr>
            <a:r>
              <a:rPr lang="en-US"/>
              <a:t>April precipitation was well below-normal across the Eastern Plains, leading to flash drought conditions there (more on this in the “notable events” section). At this point in the WY, 100% of the state was experiencing drought.</a:t>
            </a:r>
          </a:p>
        </p:txBody>
      </p:sp>
      <p:sp>
        <p:nvSpPr>
          <p:cNvPr id="8" name="Text Placeholder 2">
            <a:extLst>
              <a:ext uri="{FF2B5EF4-FFF2-40B4-BE49-F238E27FC236}">
                <a16:creationId xmlns:a16="http://schemas.microsoft.com/office/drawing/2014/main" id="{3C588FBF-2FF9-C613-9824-1EC993A0189B}"/>
              </a:ext>
            </a:extLst>
          </p:cNvPr>
          <p:cNvSpPr txBox="1">
            <a:spLocks/>
          </p:cNvSpPr>
          <p:nvPr/>
        </p:nvSpPr>
        <p:spPr>
          <a:xfrm>
            <a:off x="4876801" y="5833872"/>
            <a:ext cx="6096000"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100%</a:t>
            </a:r>
          </a:p>
          <a:p>
            <a:pPr marL="0" indent="0">
              <a:buFont typeface="Arial"/>
              <a:buNone/>
            </a:pPr>
            <a:r>
              <a:rPr lang="en-US" sz="2000"/>
              <a:t>% area in extreme (D3) drought or worse: 59%</a:t>
            </a:r>
          </a:p>
        </p:txBody>
      </p:sp>
      <p:pic>
        <p:nvPicPr>
          <p:cNvPr id="5" name="Picture 4" descr="Drought Monitor for CO">
            <a:extLst>
              <a:ext uri="{FF2B5EF4-FFF2-40B4-BE49-F238E27FC236}">
                <a16:creationId xmlns:a16="http://schemas.microsoft.com/office/drawing/2014/main" id="{43BFEA16-5ABB-197D-CBB6-2D01DD7E68C3}"/>
              </a:ext>
            </a:extLst>
          </p:cNvPr>
          <p:cNvPicPr>
            <a:picLocks noChangeAspect="1"/>
          </p:cNvPicPr>
          <p:nvPr/>
        </p:nvPicPr>
        <p:blipFill>
          <a:blip r:embed="rId2"/>
          <a:stretch>
            <a:fillRect/>
          </a:stretch>
        </p:blipFill>
        <p:spPr>
          <a:xfrm>
            <a:off x="5430436" y="457200"/>
            <a:ext cx="6746768" cy="5213412"/>
          </a:xfrm>
          <a:prstGeom prst="rect">
            <a:avLst/>
          </a:prstGeom>
        </p:spPr>
      </p:pic>
    </p:spTree>
    <p:extLst>
      <p:ext uri="{BB962C8B-B14F-4D97-AF65-F5344CB8AC3E}">
        <p14:creationId xmlns:p14="http://schemas.microsoft.com/office/powerpoint/2010/main" val="946675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7833B-75F8-65EC-AE23-1EAF93822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96D8C2-3F30-9DAC-DCED-D840A4DC107C}"/>
              </a:ext>
            </a:extLst>
          </p:cNvPr>
          <p:cNvSpPr>
            <a:spLocks noGrp="1"/>
          </p:cNvSpPr>
          <p:nvPr>
            <p:ph type="title"/>
          </p:nvPr>
        </p:nvSpPr>
        <p:spPr>
          <a:xfrm>
            <a:off x="304800" y="228600"/>
            <a:ext cx="4817915" cy="1292662"/>
          </a:xfrm>
        </p:spPr>
        <p:txBody>
          <a:bodyPr/>
          <a:lstStyle/>
          <a:p>
            <a:r>
              <a:rPr lang="en-US" sz="3600"/>
              <a:t>Early June improvements</a:t>
            </a:r>
          </a:p>
        </p:txBody>
      </p:sp>
      <p:sp>
        <p:nvSpPr>
          <p:cNvPr id="3" name="Text Placeholder 2">
            <a:extLst>
              <a:ext uri="{FF2B5EF4-FFF2-40B4-BE49-F238E27FC236}">
                <a16:creationId xmlns:a16="http://schemas.microsoft.com/office/drawing/2014/main" id="{E528A386-2157-B323-3348-9E3C253FF307}"/>
              </a:ext>
            </a:extLst>
          </p:cNvPr>
          <p:cNvSpPr>
            <a:spLocks noGrp="1"/>
          </p:cNvSpPr>
          <p:nvPr>
            <p:ph type="body" sz="quarter" idx="10"/>
          </p:nvPr>
        </p:nvSpPr>
        <p:spPr>
          <a:xfrm>
            <a:off x="304800" y="1509144"/>
            <a:ext cx="4921625" cy="4852932"/>
          </a:xfrm>
        </p:spPr>
        <p:txBody>
          <a:bodyPr/>
          <a:lstStyle/>
          <a:p>
            <a:pPr marL="0" indent="0">
              <a:buNone/>
            </a:pPr>
            <a:r>
              <a:rPr lang="en-US"/>
              <a:t>May was cooler and wetter than previous months, which brought some drought relief to the Eastern Plains and northwest CO.</a:t>
            </a:r>
          </a:p>
          <a:p>
            <a:pPr marL="0" indent="0">
              <a:buNone/>
            </a:pPr>
            <a:endParaRPr lang="en-US"/>
          </a:p>
          <a:p>
            <a:pPr marL="0" indent="0">
              <a:buNone/>
            </a:pPr>
            <a:r>
              <a:rPr lang="en-US"/>
              <a:t>Still, evidence of severe hydrological drought was present throughout the state: record-low peaks in streamflow were being reported around this time.</a:t>
            </a:r>
          </a:p>
        </p:txBody>
      </p:sp>
      <p:sp>
        <p:nvSpPr>
          <p:cNvPr id="8" name="Text Placeholder 2">
            <a:extLst>
              <a:ext uri="{FF2B5EF4-FFF2-40B4-BE49-F238E27FC236}">
                <a16:creationId xmlns:a16="http://schemas.microsoft.com/office/drawing/2014/main" id="{AA950C68-F94C-D751-7372-B6FAA2DA81F3}"/>
              </a:ext>
            </a:extLst>
          </p:cNvPr>
          <p:cNvSpPr txBox="1">
            <a:spLocks/>
          </p:cNvSpPr>
          <p:nvPr/>
        </p:nvSpPr>
        <p:spPr>
          <a:xfrm>
            <a:off x="4876801" y="5833872"/>
            <a:ext cx="6096000"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93%</a:t>
            </a:r>
          </a:p>
          <a:p>
            <a:pPr marL="0" indent="0">
              <a:buFont typeface="Arial"/>
              <a:buNone/>
            </a:pPr>
            <a:r>
              <a:rPr lang="en-US" sz="2000"/>
              <a:t>% area in extreme (D3) drought or worse: 36%</a:t>
            </a:r>
          </a:p>
        </p:txBody>
      </p:sp>
      <p:pic>
        <p:nvPicPr>
          <p:cNvPr id="4" name="Picture 3" descr="Drought Monitor for CO">
            <a:extLst>
              <a:ext uri="{FF2B5EF4-FFF2-40B4-BE49-F238E27FC236}">
                <a16:creationId xmlns:a16="http://schemas.microsoft.com/office/drawing/2014/main" id="{D62EBE02-01FE-40C7-9A22-14616661A117}"/>
              </a:ext>
            </a:extLst>
          </p:cNvPr>
          <p:cNvPicPr>
            <a:picLocks noChangeAspect="1"/>
          </p:cNvPicPr>
          <p:nvPr/>
        </p:nvPicPr>
        <p:blipFill>
          <a:blip r:embed="rId2"/>
          <a:stretch>
            <a:fillRect/>
          </a:stretch>
        </p:blipFill>
        <p:spPr>
          <a:xfrm>
            <a:off x="5464960" y="381000"/>
            <a:ext cx="6727040" cy="5198167"/>
          </a:xfrm>
          <a:prstGeom prst="rect">
            <a:avLst/>
          </a:prstGeom>
        </p:spPr>
      </p:pic>
    </p:spTree>
    <p:extLst>
      <p:ext uri="{BB962C8B-B14F-4D97-AF65-F5344CB8AC3E}">
        <p14:creationId xmlns:p14="http://schemas.microsoft.com/office/powerpoint/2010/main" val="29733329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7E199-3346-CB5E-AD2C-186D777A3D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84FF0-3E9B-B3E3-E981-6887E31728CA}"/>
              </a:ext>
            </a:extLst>
          </p:cNvPr>
          <p:cNvSpPr>
            <a:spLocks noGrp="1"/>
          </p:cNvSpPr>
          <p:nvPr>
            <p:ph type="title"/>
          </p:nvPr>
        </p:nvSpPr>
        <p:spPr>
          <a:xfrm>
            <a:off x="304800" y="196146"/>
            <a:ext cx="4817915" cy="1292662"/>
          </a:xfrm>
        </p:spPr>
        <p:txBody>
          <a:bodyPr/>
          <a:lstStyle/>
          <a:p>
            <a:r>
              <a:rPr lang="en-US" sz="3600"/>
              <a:t>Conditions worsen over the summer</a:t>
            </a:r>
          </a:p>
        </p:txBody>
      </p:sp>
      <p:sp>
        <p:nvSpPr>
          <p:cNvPr id="3" name="Text Placeholder 2">
            <a:extLst>
              <a:ext uri="{FF2B5EF4-FFF2-40B4-BE49-F238E27FC236}">
                <a16:creationId xmlns:a16="http://schemas.microsoft.com/office/drawing/2014/main" id="{367721AB-18A7-B1F6-FA7E-674130A879E0}"/>
              </a:ext>
            </a:extLst>
          </p:cNvPr>
          <p:cNvSpPr>
            <a:spLocks noGrp="1"/>
          </p:cNvSpPr>
          <p:nvPr>
            <p:ph type="body" sz="quarter" idx="10"/>
          </p:nvPr>
        </p:nvSpPr>
        <p:spPr>
          <a:xfrm>
            <a:off x="372212" y="1515312"/>
            <a:ext cx="4921625" cy="4852932"/>
          </a:xfrm>
        </p:spPr>
        <p:txBody>
          <a:bodyPr/>
          <a:lstStyle/>
          <a:p>
            <a:pPr marL="0" indent="0">
              <a:buNone/>
            </a:pPr>
            <a:r>
              <a:rPr lang="en-US"/>
              <a:t>Very warm weather in June and July along with spotty precipitation allowed existing drought to worsen further. </a:t>
            </a:r>
          </a:p>
          <a:p>
            <a:pPr marL="0" indent="0">
              <a:buNone/>
            </a:pPr>
            <a:endParaRPr lang="en-US"/>
          </a:p>
          <a:p>
            <a:pPr marL="0" indent="0">
              <a:buNone/>
            </a:pPr>
            <a:r>
              <a:rPr lang="en-US"/>
              <a:t>Parts of the Northeast Plains benefitted from heavier precipitation, leading to drought-free conditions across a small area.</a:t>
            </a:r>
          </a:p>
        </p:txBody>
      </p:sp>
      <p:sp>
        <p:nvSpPr>
          <p:cNvPr id="8" name="Text Placeholder 2">
            <a:extLst>
              <a:ext uri="{FF2B5EF4-FFF2-40B4-BE49-F238E27FC236}">
                <a16:creationId xmlns:a16="http://schemas.microsoft.com/office/drawing/2014/main" id="{A12075DC-14FC-A926-505A-DCF56263C508}"/>
              </a:ext>
            </a:extLst>
          </p:cNvPr>
          <p:cNvSpPr txBox="1">
            <a:spLocks/>
          </p:cNvSpPr>
          <p:nvPr/>
        </p:nvSpPr>
        <p:spPr>
          <a:xfrm>
            <a:off x="4876801" y="5833872"/>
            <a:ext cx="6096000"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91%</a:t>
            </a:r>
          </a:p>
          <a:p>
            <a:pPr marL="0" indent="0">
              <a:buFont typeface="Arial"/>
              <a:buNone/>
            </a:pPr>
            <a:r>
              <a:rPr lang="en-US" sz="2000"/>
              <a:t>% area in extreme (D3) drought or worse: 51%</a:t>
            </a:r>
          </a:p>
        </p:txBody>
      </p:sp>
      <p:pic>
        <p:nvPicPr>
          <p:cNvPr id="5" name="Picture 4" descr="Drought Monitor for CO">
            <a:extLst>
              <a:ext uri="{FF2B5EF4-FFF2-40B4-BE49-F238E27FC236}">
                <a16:creationId xmlns:a16="http://schemas.microsoft.com/office/drawing/2014/main" id="{ED854212-2F11-E177-F181-1CFD8C970B94}"/>
              </a:ext>
            </a:extLst>
          </p:cNvPr>
          <p:cNvPicPr>
            <a:picLocks noChangeAspect="1"/>
          </p:cNvPicPr>
          <p:nvPr/>
        </p:nvPicPr>
        <p:blipFill>
          <a:blip r:embed="rId2"/>
          <a:stretch>
            <a:fillRect/>
          </a:stretch>
        </p:blipFill>
        <p:spPr>
          <a:xfrm>
            <a:off x="5464960" y="403421"/>
            <a:ext cx="6727040" cy="5198167"/>
          </a:xfrm>
          <a:prstGeom prst="rect">
            <a:avLst/>
          </a:prstGeom>
        </p:spPr>
      </p:pic>
    </p:spTree>
    <p:extLst>
      <p:ext uri="{BB962C8B-B14F-4D97-AF65-F5344CB8AC3E}">
        <p14:creationId xmlns:p14="http://schemas.microsoft.com/office/powerpoint/2010/main" val="90290827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2381-85A3-F338-4C3A-3C69F0FE9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993D8-D869-D8AB-486E-0E6697CF9EE5}"/>
              </a:ext>
            </a:extLst>
          </p:cNvPr>
          <p:cNvSpPr>
            <a:spLocks noGrp="1"/>
          </p:cNvSpPr>
          <p:nvPr>
            <p:ph type="title"/>
          </p:nvPr>
        </p:nvSpPr>
        <p:spPr>
          <a:xfrm>
            <a:off x="290887" y="-433574"/>
            <a:ext cx="4973133" cy="1846659"/>
          </a:xfrm>
        </p:spPr>
        <p:txBody>
          <a:bodyPr/>
          <a:lstStyle/>
          <a:p>
            <a:r>
              <a:rPr lang="en-US" sz="3600"/>
              <a:t>Rounding out WY2026 with improvements</a:t>
            </a:r>
          </a:p>
        </p:txBody>
      </p:sp>
      <p:sp>
        <p:nvSpPr>
          <p:cNvPr id="3" name="Text Placeholder 2">
            <a:extLst>
              <a:ext uri="{FF2B5EF4-FFF2-40B4-BE49-F238E27FC236}">
                <a16:creationId xmlns:a16="http://schemas.microsoft.com/office/drawing/2014/main" id="{5DE85510-9719-9474-98BA-46C3CDDBA776}"/>
              </a:ext>
            </a:extLst>
          </p:cNvPr>
          <p:cNvSpPr>
            <a:spLocks noGrp="1"/>
          </p:cNvSpPr>
          <p:nvPr>
            <p:ph type="body" sz="quarter" idx="10"/>
          </p:nvPr>
        </p:nvSpPr>
        <p:spPr>
          <a:xfrm>
            <a:off x="356308" y="1828800"/>
            <a:ext cx="4921625" cy="4117602"/>
          </a:xfrm>
        </p:spPr>
        <p:txBody>
          <a:bodyPr/>
          <a:lstStyle/>
          <a:p>
            <a:pPr marL="0" indent="0">
              <a:buNone/>
            </a:pPr>
            <a:r>
              <a:rPr lang="en-US" sz="2000"/>
              <a:t>Noteworthy improvements in drought conditions were not made until late September, as several rounds of heavier precipitation fell, particularly across the southern half of the state. </a:t>
            </a:r>
          </a:p>
          <a:p>
            <a:pPr marL="0" indent="0">
              <a:buNone/>
            </a:pPr>
            <a:endParaRPr lang="en-US" sz="2000"/>
          </a:p>
          <a:p>
            <a:pPr marL="0" indent="0">
              <a:buNone/>
            </a:pPr>
            <a:r>
              <a:rPr lang="en-US" sz="2000"/>
              <a:t>Note that additional precipitation fell during the last couple of days in the month that led to improvements in the Oct. 6 USDM.</a:t>
            </a:r>
          </a:p>
        </p:txBody>
      </p:sp>
      <p:sp>
        <p:nvSpPr>
          <p:cNvPr id="8" name="Text Placeholder 2">
            <a:extLst>
              <a:ext uri="{FF2B5EF4-FFF2-40B4-BE49-F238E27FC236}">
                <a16:creationId xmlns:a16="http://schemas.microsoft.com/office/drawing/2014/main" id="{445BBA84-392D-8926-5CDD-CEC1BCAE335B}"/>
              </a:ext>
            </a:extLst>
          </p:cNvPr>
          <p:cNvSpPr txBox="1">
            <a:spLocks/>
          </p:cNvSpPr>
          <p:nvPr/>
        </p:nvSpPr>
        <p:spPr>
          <a:xfrm>
            <a:off x="4876801" y="5833872"/>
            <a:ext cx="6096000" cy="1034707"/>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 area in moderate (D1) drought or worse: 82%</a:t>
            </a:r>
          </a:p>
          <a:p>
            <a:pPr marL="0" indent="0">
              <a:buFont typeface="Arial"/>
              <a:buNone/>
            </a:pPr>
            <a:r>
              <a:rPr lang="en-US" sz="2000"/>
              <a:t>% area in extreme (D3) drought or worse: 35%</a:t>
            </a:r>
          </a:p>
        </p:txBody>
      </p:sp>
      <p:pic>
        <p:nvPicPr>
          <p:cNvPr id="4" name="Picture 3" descr="Drought Monitor for CO">
            <a:extLst>
              <a:ext uri="{FF2B5EF4-FFF2-40B4-BE49-F238E27FC236}">
                <a16:creationId xmlns:a16="http://schemas.microsoft.com/office/drawing/2014/main" id="{AE7C3BED-E056-264E-2A6D-92581E2B3B76}"/>
              </a:ext>
            </a:extLst>
          </p:cNvPr>
          <p:cNvPicPr>
            <a:picLocks noChangeAspect="1"/>
          </p:cNvPicPr>
          <p:nvPr/>
        </p:nvPicPr>
        <p:blipFill>
          <a:blip r:embed="rId2"/>
          <a:stretch>
            <a:fillRect/>
          </a:stretch>
        </p:blipFill>
        <p:spPr>
          <a:xfrm>
            <a:off x="5277933" y="219912"/>
            <a:ext cx="6914067" cy="5342688"/>
          </a:xfrm>
          <a:prstGeom prst="rect">
            <a:avLst/>
          </a:prstGeom>
        </p:spPr>
      </p:pic>
    </p:spTree>
    <p:extLst>
      <p:ext uri="{BB962C8B-B14F-4D97-AF65-F5344CB8AC3E}">
        <p14:creationId xmlns:p14="http://schemas.microsoft.com/office/powerpoint/2010/main" val="15560924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D3ED2-000A-862F-BACD-0AF8378EA2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08B9B-1489-6B80-FD84-D878A6F5B929}"/>
              </a:ext>
            </a:extLst>
          </p:cNvPr>
          <p:cNvSpPr>
            <a:spLocks noGrp="1"/>
          </p:cNvSpPr>
          <p:nvPr>
            <p:ph type="title"/>
          </p:nvPr>
        </p:nvSpPr>
        <p:spPr>
          <a:xfrm>
            <a:off x="3048000" y="1813173"/>
            <a:ext cx="8597823" cy="3231654"/>
          </a:xfrm>
        </p:spPr>
        <p:txBody>
          <a:bodyPr/>
          <a:lstStyle/>
          <a:p>
            <a:pPr algn="r"/>
            <a:r>
              <a:rPr lang="en-US" sz="6600" b="1">
                <a:solidFill>
                  <a:schemeClr val="accent3">
                    <a:lumMod val="75000"/>
                  </a:schemeClr>
                </a:solidFill>
                <a:latin typeface="Avenir Medium" panose="02000503020000020003" pitchFamily="2" charset="0"/>
              </a:rPr>
              <a:t>Water: Snowpack, Streamflow &amp; Reservoirs</a:t>
            </a:r>
          </a:p>
        </p:txBody>
      </p:sp>
    </p:spTree>
    <p:extLst>
      <p:ext uri="{BB962C8B-B14F-4D97-AF65-F5344CB8AC3E}">
        <p14:creationId xmlns:p14="http://schemas.microsoft.com/office/powerpoint/2010/main" val="2475888782"/>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C3441-545F-D12B-7801-1A6EDA26A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839FD-6E48-72DD-9CCD-1037CB501943}"/>
              </a:ext>
            </a:extLst>
          </p:cNvPr>
          <p:cNvSpPr>
            <a:spLocks noGrp="1"/>
          </p:cNvSpPr>
          <p:nvPr>
            <p:ph type="title"/>
          </p:nvPr>
        </p:nvSpPr>
        <p:spPr>
          <a:xfrm>
            <a:off x="381000" y="137517"/>
            <a:ext cx="11083635" cy="1538883"/>
          </a:xfrm>
        </p:spPr>
        <p:txBody>
          <a:bodyPr/>
          <a:lstStyle/>
          <a:p>
            <a:r>
              <a:rPr lang="en-US" sz="4400"/>
              <a:t>This year’s mountain snowpack was the lowest on record for Colorado</a:t>
            </a:r>
            <a:endParaRPr lang="en-US"/>
          </a:p>
        </p:txBody>
      </p:sp>
      <p:sp>
        <p:nvSpPr>
          <p:cNvPr id="3" name="Text Placeholder 2">
            <a:extLst>
              <a:ext uri="{FF2B5EF4-FFF2-40B4-BE49-F238E27FC236}">
                <a16:creationId xmlns:a16="http://schemas.microsoft.com/office/drawing/2014/main" id="{796E1DF6-C9C8-5742-3E1D-31D8E8FDFA62}"/>
              </a:ext>
            </a:extLst>
          </p:cNvPr>
          <p:cNvSpPr>
            <a:spLocks noGrp="1"/>
          </p:cNvSpPr>
          <p:nvPr>
            <p:ph type="body" sz="quarter" idx="10"/>
          </p:nvPr>
        </p:nvSpPr>
        <p:spPr>
          <a:xfrm>
            <a:off x="228600" y="1817981"/>
            <a:ext cx="2971800" cy="4596451"/>
          </a:xfrm>
        </p:spPr>
        <p:txBody>
          <a:bodyPr/>
          <a:lstStyle/>
          <a:p>
            <a:pPr marL="0" indent="0">
              <a:buNone/>
            </a:pPr>
            <a:r>
              <a:rPr lang="en-US"/>
              <a:t>The peak was very low (51% of average statewide) and about a month early, followed by rapid melting in the unprecedented March heat wave</a:t>
            </a:r>
          </a:p>
        </p:txBody>
      </p:sp>
      <p:pic>
        <p:nvPicPr>
          <p:cNvPr id="4" name="Picture 3">
            <a:extLst>
              <a:ext uri="{FF2B5EF4-FFF2-40B4-BE49-F238E27FC236}">
                <a16:creationId xmlns:a16="http://schemas.microsoft.com/office/drawing/2014/main" id="{C6A187B1-515A-54C9-FE8D-1C68C074EB21}"/>
              </a:ext>
            </a:extLst>
          </p:cNvPr>
          <p:cNvPicPr>
            <a:picLocks noChangeAspect="1"/>
          </p:cNvPicPr>
          <p:nvPr/>
        </p:nvPicPr>
        <p:blipFill>
          <a:blip r:embed="rId2"/>
          <a:srcRect/>
          <a:stretch/>
        </p:blipFill>
        <p:spPr>
          <a:xfrm>
            <a:off x="4343400" y="1676401"/>
            <a:ext cx="7841343" cy="4574116"/>
          </a:xfrm>
          <a:prstGeom prst="rect">
            <a:avLst/>
          </a:prstGeom>
        </p:spPr>
      </p:pic>
      <p:sp>
        <p:nvSpPr>
          <p:cNvPr id="5" name="TextBox 4">
            <a:extLst>
              <a:ext uri="{FF2B5EF4-FFF2-40B4-BE49-F238E27FC236}">
                <a16:creationId xmlns:a16="http://schemas.microsoft.com/office/drawing/2014/main" id="{AF45CB4D-BBE8-EAD7-B12E-51A1DF73C708}"/>
              </a:ext>
            </a:extLst>
          </p:cNvPr>
          <p:cNvSpPr txBox="1"/>
          <p:nvPr/>
        </p:nvSpPr>
        <p:spPr>
          <a:xfrm>
            <a:off x="4495801" y="6235557"/>
            <a:ext cx="6324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1A1918"/>
                </a:solidFill>
                <a:latin typeface="Avenir Medium" panose="02000503020000020003" pitchFamily="2" charset="0"/>
              </a:rPr>
              <a:t>Statewide averaged</a:t>
            </a:r>
            <a:r>
              <a:rPr kumimoji="0" lang="en-US" sz="1800" u="none" strike="noStrike" kern="1200" cap="none" spc="0" normalizeH="0" baseline="0" noProof="0">
                <a:ln>
                  <a:noFill/>
                </a:ln>
                <a:solidFill>
                  <a:srgbClr val="1A1918"/>
                </a:solidFill>
                <a:effectLst/>
                <a:uLnTx/>
                <a:uFillTx/>
                <a:latin typeface="Avenir Medium" panose="02000503020000020003" pitchFamily="2" charset="0"/>
              </a:rPr>
              <a:t> snow water equivalent for WY 2026 (black line) at automated SNOTEL stations. Source: NRCS.  </a:t>
            </a:r>
          </a:p>
        </p:txBody>
      </p:sp>
    </p:spTree>
    <p:extLst>
      <p:ext uri="{BB962C8B-B14F-4D97-AF65-F5344CB8AC3E}">
        <p14:creationId xmlns:p14="http://schemas.microsoft.com/office/powerpoint/2010/main" val="26363874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46F0-B92A-46FB-5919-8A465B2ACE40}"/>
              </a:ext>
            </a:extLst>
          </p:cNvPr>
          <p:cNvSpPr>
            <a:spLocks noGrp="1"/>
          </p:cNvSpPr>
          <p:nvPr>
            <p:ph type="title"/>
          </p:nvPr>
        </p:nvSpPr>
        <p:spPr>
          <a:xfrm>
            <a:off x="430856" y="381000"/>
            <a:ext cx="11083635" cy="830997"/>
          </a:xfrm>
        </p:spPr>
        <p:txBody>
          <a:bodyPr/>
          <a:lstStyle/>
          <a:p>
            <a:r>
              <a:rPr lang="en-US"/>
              <a:t>A snowpack unlike any on record</a:t>
            </a:r>
          </a:p>
        </p:txBody>
      </p:sp>
      <p:sp>
        <p:nvSpPr>
          <p:cNvPr id="3" name="Text Placeholder 2">
            <a:extLst>
              <a:ext uri="{FF2B5EF4-FFF2-40B4-BE49-F238E27FC236}">
                <a16:creationId xmlns:a16="http://schemas.microsoft.com/office/drawing/2014/main" id="{A751A542-9C29-15DB-D70A-716A8BB5A306}"/>
              </a:ext>
            </a:extLst>
          </p:cNvPr>
          <p:cNvSpPr>
            <a:spLocks noGrp="1"/>
          </p:cNvSpPr>
          <p:nvPr>
            <p:ph type="body" sz="quarter" idx="10"/>
          </p:nvPr>
        </p:nvSpPr>
        <p:spPr>
          <a:xfrm>
            <a:off x="452627" y="1334674"/>
            <a:ext cx="3429000" cy="4852932"/>
          </a:xfrm>
        </p:spPr>
        <p:txBody>
          <a:bodyPr/>
          <a:lstStyle/>
          <a:p>
            <a:pPr marL="0" indent="0">
              <a:buNone/>
            </a:pPr>
            <a:r>
              <a:rPr lang="en-US"/>
              <a:t>The worst water years for Colorado snowpack in recent times were 1977, 1981, 2002, and 2012. </a:t>
            </a:r>
          </a:p>
          <a:p>
            <a:pPr marL="0" indent="0">
              <a:buNone/>
            </a:pPr>
            <a:endParaRPr lang="en-US"/>
          </a:p>
          <a:p>
            <a:pPr marL="0" indent="0">
              <a:buNone/>
            </a:pPr>
            <a:r>
              <a:rPr lang="en-US"/>
              <a:t>As of April 1 (and May 1), this year was well below all of those years.</a:t>
            </a:r>
          </a:p>
        </p:txBody>
      </p:sp>
      <p:pic>
        <p:nvPicPr>
          <p:cNvPr id="4" name="Picture 3">
            <a:extLst>
              <a:ext uri="{FF2B5EF4-FFF2-40B4-BE49-F238E27FC236}">
                <a16:creationId xmlns:a16="http://schemas.microsoft.com/office/drawing/2014/main" id="{BC2840A7-04A9-FBD1-36ED-4250DC16D4FB}"/>
              </a:ext>
            </a:extLst>
          </p:cNvPr>
          <p:cNvPicPr>
            <a:picLocks noChangeAspect="1"/>
          </p:cNvPicPr>
          <p:nvPr/>
        </p:nvPicPr>
        <p:blipFill>
          <a:blip r:embed="rId2"/>
          <a:srcRect/>
          <a:stretch/>
        </p:blipFill>
        <p:spPr>
          <a:xfrm>
            <a:off x="4101587" y="1334674"/>
            <a:ext cx="8090413" cy="4442012"/>
          </a:xfrm>
          <a:prstGeom prst="rect">
            <a:avLst/>
          </a:prstGeom>
        </p:spPr>
      </p:pic>
      <p:sp>
        <p:nvSpPr>
          <p:cNvPr id="5" name="TextBox 4">
            <a:extLst>
              <a:ext uri="{FF2B5EF4-FFF2-40B4-BE49-F238E27FC236}">
                <a16:creationId xmlns:a16="http://schemas.microsoft.com/office/drawing/2014/main" id="{F55CC955-7465-B908-1F87-2AEAFCCDD9EB}"/>
              </a:ext>
            </a:extLst>
          </p:cNvPr>
          <p:cNvSpPr txBox="1"/>
          <p:nvPr/>
        </p:nvSpPr>
        <p:spPr>
          <a:xfrm>
            <a:off x="4648200" y="5638800"/>
            <a:ext cx="677722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solidFill>
                  <a:srgbClr val="1A1918"/>
                </a:solidFill>
                <a:effectLst/>
                <a:uLnTx/>
                <a:uFillTx/>
                <a:latin typeface="Avenir Medium" panose="02000503020000020003" pitchFamily="2" charset="0"/>
              </a:rPr>
              <a:t>April 1 data from 35 manual snow courses across Colorado with records back to at least 1950. Data from NRCS.</a:t>
            </a:r>
          </a:p>
        </p:txBody>
      </p:sp>
    </p:spTree>
    <p:extLst>
      <p:ext uri="{BB962C8B-B14F-4D97-AF65-F5344CB8AC3E}">
        <p14:creationId xmlns:p14="http://schemas.microsoft.com/office/powerpoint/2010/main" val="16524616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D55C-7F61-AE60-8906-21B6FC13F18D}"/>
              </a:ext>
            </a:extLst>
          </p:cNvPr>
          <p:cNvSpPr>
            <a:spLocks noGrp="1"/>
          </p:cNvSpPr>
          <p:nvPr>
            <p:ph type="title"/>
          </p:nvPr>
        </p:nvSpPr>
        <p:spPr>
          <a:xfrm>
            <a:off x="381000" y="117372"/>
            <a:ext cx="6096000" cy="2123658"/>
          </a:xfrm>
        </p:spPr>
        <p:txBody>
          <a:bodyPr/>
          <a:lstStyle/>
          <a:p>
            <a:r>
              <a:rPr lang="en-US"/>
              <a:t>Snowpack was consistently low throughout the state</a:t>
            </a:r>
          </a:p>
        </p:txBody>
      </p:sp>
      <p:sp>
        <p:nvSpPr>
          <p:cNvPr id="3" name="Text Placeholder 2">
            <a:extLst>
              <a:ext uri="{FF2B5EF4-FFF2-40B4-BE49-F238E27FC236}">
                <a16:creationId xmlns:a16="http://schemas.microsoft.com/office/drawing/2014/main" id="{60F51487-1495-5DBB-0518-FFCC819C99AC}"/>
              </a:ext>
            </a:extLst>
          </p:cNvPr>
          <p:cNvSpPr>
            <a:spLocks noGrp="1"/>
          </p:cNvSpPr>
          <p:nvPr>
            <p:ph type="body" sz="quarter" idx="10"/>
          </p:nvPr>
        </p:nvSpPr>
        <p:spPr>
          <a:xfrm>
            <a:off x="344714" y="2590800"/>
            <a:ext cx="5344399" cy="3080139"/>
          </a:xfrm>
        </p:spPr>
        <p:txBody>
          <a:bodyPr/>
          <a:lstStyle/>
          <a:p>
            <a:pPr marL="0" indent="0">
              <a:buNone/>
            </a:pPr>
            <a:r>
              <a:rPr lang="en-US"/>
              <a:t>60 of 64 snow course sites reported 50+ year lows on April 1 </a:t>
            </a:r>
          </a:p>
          <a:p>
            <a:pPr marL="0" indent="0">
              <a:buNone/>
            </a:pPr>
            <a:endParaRPr lang="en-US"/>
          </a:p>
          <a:p>
            <a:pPr marL="0" indent="0">
              <a:buNone/>
            </a:pPr>
            <a:r>
              <a:rPr lang="en-US"/>
              <a:t>For even more on this year’s snow drought, check out our </a:t>
            </a:r>
            <a:r>
              <a:rPr lang="en-US">
                <a:hlinkClick r:id="rId2">
                  <a:extLst>
                    <a:ext uri="{A12FA001-AC4F-418D-AE19-62706E023703}">
                      <ahyp:hlinkClr xmlns:ahyp="http://schemas.microsoft.com/office/drawing/2018/hyperlinkcolor" val="tx"/>
                    </a:ext>
                  </a:extLst>
                </a:hlinkClick>
              </a:rPr>
              <a:t>blog post</a:t>
            </a:r>
            <a:r>
              <a:rPr lang="en-US"/>
              <a:t> on this topic. </a:t>
            </a:r>
          </a:p>
        </p:txBody>
      </p:sp>
      <p:pic>
        <p:nvPicPr>
          <p:cNvPr id="4" name="Picture 3">
            <a:extLst>
              <a:ext uri="{FF2B5EF4-FFF2-40B4-BE49-F238E27FC236}">
                <a16:creationId xmlns:a16="http://schemas.microsoft.com/office/drawing/2014/main" id="{19E1D4E5-ABD2-CED5-0680-D4185397A108}"/>
              </a:ext>
            </a:extLst>
          </p:cNvPr>
          <p:cNvPicPr>
            <a:picLocks noChangeAspect="1"/>
          </p:cNvPicPr>
          <p:nvPr/>
        </p:nvPicPr>
        <p:blipFill>
          <a:blip r:embed="rId3"/>
          <a:srcRect/>
          <a:stretch/>
        </p:blipFill>
        <p:spPr>
          <a:xfrm>
            <a:off x="5943600" y="0"/>
            <a:ext cx="5344398" cy="6248399"/>
          </a:xfrm>
          <a:prstGeom prst="rect">
            <a:avLst/>
          </a:prstGeom>
        </p:spPr>
      </p:pic>
      <p:sp>
        <p:nvSpPr>
          <p:cNvPr id="6" name="TextBox 5">
            <a:extLst>
              <a:ext uri="{FF2B5EF4-FFF2-40B4-BE49-F238E27FC236}">
                <a16:creationId xmlns:a16="http://schemas.microsoft.com/office/drawing/2014/main" id="{E804D4C4-7E02-56F1-DC8D-1457296764CE}"/>
              </a:ext>
            </a:extLst>
          </p:cNvPr>
          <p:cNvSpPr txBox="1"/>
          <p:nvPr/>
        </p:nvSpPr>
        <p:spPr>
          <a:xfrm>
            <a:off x="4038600" y="6235557"/>
            <a:ext cx="6858001" cy="646331"/>
          </a:xfrm>
          <a:prstGeom prst="rect">
            <a:avLst/>
          </a:prstGeom>
          <a:noFill/>
        </p:spPr>
        <p:txBody>
          <a:bodyPr wrap="square" rtlCol="0">
            <a:spAutoFit/>
          </a:bodyPr>
          <a:lstStyle/>
          <a:p>
            <a:pPr lvl="0">
              <a:defRPr/>
            </a:pPr>
            <a:r>
              <a:rPr lang="en-US">
                <a:solidFill>
                  <a:srgbClr val="1A1918"/>
                </a:solidFill>
                <a:latin typeface="Avenir Medium" panose="02000503020000020003" pitchFamily="2" charset="0"/>
              </a:rPr>
              <a:t>Year with the lowest snow water equivalent on April 1, for snow course sites with at least 50 years of data. Data from NRCS.</a:t>
            </a:r>
          </a:p>
        </p:txBody>
      </p:sp>
    </p:spTree>
    <p:extLst>
      <p:ext uri="{BB962C8B-B14F-4D97-AF65-F5344CB8AC3E}">
        <p14:creationId xmlns:p14="http://schemas.microsoft.com/office/powerpoint/2010/main" val="4564447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76C6-E6A4-A628-E509-63FF3074FA47}"/>
              </a:ext>
            </a:extLst>
          </p:cNvPr>
          <p:cNvSpPr>
            <a:spLocks noGrp="1"/>
          </p:cNvSpPr>
          <p:nvPr>
            <p:ph type="title"/>
          </p:nvPr>
        </p:nvSpPr>
        <p:spPr>
          <a:xfrm>
            <a:off x="561441" y="-218848"/>
            <a:ext cx="11478159" cy="1846659"/>
          </a:xfrm>
        </p:spPr>
        <p:txBody>
          <a:bodyPr/>
          <a:lstStyle/>
          <a:p>
            <a:r>
              <a:rPr lang="en-US" sz="3600"/>
              <a:t>Snow courses that never before had less than 4-6” of SWE on April 1 reported none on that date this year</a:t>
            </a:r>
          </a:p>
        </p:txBody>
      </p:sp>
      <p:pic>
        <p:nvPicPr>
          <p:cNvPr id="4" name="Picture 3">
            <a:extLst>
              <a:ext uri="{FF2B5EF4-FFF2-40B4-BE49-F238E27FC236}">
                <a16:creationId xmlns:a16="http://schemas.microsoft.com/office/drawing/2014/main" id="{EBE3CB38-BF98-E9F0-A384-2A0722FEC154}"/>
              </a:ext>
            </a:extLst>
          </p:cNvPr>
          <p:cNvPicPr>
            <a:picLocks noChangeAspect="1"/>
          </p:cNvPicPr>
          <p:nvPr/>
        </p:nvPicPr>
        <p:blipFill>
          <a:blip r:embed="rId2"/>
          <a:stretch>
            <a:fillRect/>
          </a:stretch>
        </p:blipFill>
        <p:spPr>
          <a:xfrm>
            <a:off x="561441" y="1828800"/>
            <a:ext cx="11187249" cy="4170021"/>
          </a:xfrm>
          <a:prstGeom prst="rect">
            <a:avLst/>
          </a:prstGeom>
        </p:spPr>
      </p:pic>
    </p:spTree>
    <p:extLst>
      <p:ext uri="{BB962C8B-B14F-4D97-AF65-F5344CB8AC3E}">
        <p14:creationId xmlns:p14="http://schemas.microsoft.com/office/powerpoint/2010/main" val="21197619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931CD-A903-F78A-D71B-08F7CCE479F6}"/>
              </a:ext>
            </a:extLst>
          </p:cNvPr>
          <p:cNvSpPr>
            <a:spLocks noGrp="1"/>
          </p:cNvSpPr>
          <p:nvPr>
            <p:ph type="title"/>
          </p:nvPr>
        </p:nvSpPr>
        <p:spPr>
          <a:xfrm>
            <a:off x="410029" y="38525"/>
            <a:ext cx="4038600" cy="2769989"/>
          </a:xfrm>
        </p:spPr>
        <p:txBody>
          <a:bodyPr/>
          <a:lstStyle/>
          <a:p>
            <a:r>
              <a:rPr lang="en-US"/>
              <a:t>With record-low snowpack came record-low streamflow</a:t>
            </a:r>
          </a:p>
        </p:txBody>
      </p:sp>
      <p:sp>
        <p:nvSpPr>
          <p:cNvPr id="3" name="Text Placeholder 2">
            <a:extLst>
              <a:ext uri="{FF2B5EF4-FFF2-40B4-BE49-F238E27FC236}">
                <a16:creationId xmlns:a16="http://schemas.microsoft.com/office/drawing/2014/main" id="{16F7FDF5-0F54-A4F5-34DE-2B5139CFBE0E}"/>
              </a:ext>
            </a:extLst>
          </p:cNvPr>
          <p:cNvSpPr>
            <a:spLocks noGrp="1"/>
          </p:cNvSpPr>
          <p:nvPr>
            <p:ph type="body" sz="quarter" idx="10"/>
          </p:nvPr>
        </p:nvSpPr>
        <p:spPr>
          <a:xfrm>
            <a:off x="410028" y="2743200"/>
            <a:ext cx="4038599" cy="3710055"/>
          </a:xfrm>
        </p:spPr>
        <p:txBody>
          <a:bodyPr/>
          <a:lstStyle/>
          <a:p>
            <a:pPr marL="0" indent="0">
              <a:buNone/>
            </a:pPr>
            <a:r>
              <a:rPr lang="en-US"/>
              <a:t>Runoff from mountain snowpack is our primary source of water in Colorado. Given that was in limited supply this year, low flows along rivers were reported throughout the state.</a:t>
            </a:r>
          </a:p>
        </p:txBody>
      </p:sp>
      <p:pic>
        <p:nvPicPr>
          <p:cNvPr id="5" name="Picture 4">
            <a:extLst>
              <a:ext uri="{FF2B5EF4-FFF2-40B4-BE49-F238E27FC236}">
                <a16:creationId xmlns:a16="http://schemas.microsoft.com/office/drawing/2014/main" id="{B8A1B1D1-4E4D-6217-EEC7-4F3766B4A1D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06308" y="498222"/>
            <a:ext cx="7192956" cy="5587916"/>
          </a:xfrm>
          <a:prstGeom prst="rect">
            <a:avLst/>
          </a:prstGeom>
        </p:spPr>
      </p:pic>
      <p:sp>
        <p:nvSpPr>
          <p:cNvPr id="6" name="TextBox 5">
            <a:extLst>
              <a:ext uri="{FF2B5EF4-FFF2-40B4-BE49-F238E27FC236}">
                <a16:creationId xmlns:a16="http://schemas.microsoft.com/office/drawing/2014/main" id="{4D430E11-8916-39CF-4DBE-67EECAB200D7}"/>
              </a:ext>
            </a:extLst>
          </p:cNvPr>
          <p:cNvSpPr txBox="1"/>
          <p:nvPr/>
        </p:nvSpPr>
        <p:spPr>
          <a:xfrm>
            <a:off x="4928746" y="6019800"/>
            <a:ext cx="6806054" cy="646331"/>
          </a:xfrm>
          <a:prstGeom prst="rect">
            <a:avLst/>
          </a:prstGeom>
          <a:noFill/>
        </p:spPr>
        <p:txBody>
          <a:bodyPr wrap="square" rtlCol="0">
            <a:spAutoFit/>
          </a:bodyPr>
          <a:lstStyle/>
          <a:p>
            <a:pPr algn="l"/>
            <a:r>
              <a:rPr lang="en-US">
                <a:solidFill>
                  <a:srgbClr val="1A1918"/>
                </a:solidFill>
                <a:latin typeface="Avenir Medium" panose="02000503020000020003" pitchFamily="2" charset="0"/>
              </a:rPr>
              <a:t>2026 WY cumulative streamflow percentiles for USGS and NRCS </a:t>
            </a:r>
            <a:r>
              <a:rPr lang="en-US" err="1">
                <a:solidFill>
                  <a:srgbClr val="1A1918"/>
                </a:solidFill>
                <a:latin typeface="Avenir Medium" panose="02000503020000020003" pitchFamily="2" charset="0"/>
              </a:rPr>
              <a:t>streamgauge</a:t>
            </a:r>
            <a:r>
              <a:rPr lang="en-US">
                <a:solidFill>
                  <a:srgbClr val="1A1918"/>
                </a:solidFill>
                <a:latin typeface="Avenir Medium" panose="02000503020000020003" pitchFamily="2" charset="0"/>
              </a:rPr>
              <a:t> sites.  </a:t>
            </a:r>
          </a:p>
        </p:txBody>
      </p:sp>
    </p:spTree>
    <p:extLst>
      <p:ext uri="{BB962C8B-B14F-4D97-AF65-F5344CB8AC3E}">
        <p14:creationId xmlns:p14="http://schemas.microsoft.com/office/powerpoint/2010/main" val="28906058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F0493D-3C16-942D-6AF4-5975CC5ED402}"/>
              </a:ext>
            </a:extLst>
          </p:cNvPr>
          <p:cNvSpPr>
            <a:spLocks noGrp="1"/>
          </p:cNvSpPr>
          <p:nvPr>
            <p:ph type="body" sz="quarter" idx="10"/>
          </p:nvPr>
        </p:nvSpPr>
        <p:spPr>
          <a:xfrm>
            <a:off x="381000" y="1048540"/>
            <a:ext cx="3733800" cy="5296130"/>
          </a:xfrm>
        </p:spPr>
        <p:txBody>
          <a:bodyPr/>
          <a:lstStyle/>
          <a:p>
            <a:pPr marL="0" indent="0">
              <a:buNone/>
            </a:pPr>
            <a:r>
              <a:rPr lang="en-US"/>
              <a:t>The Colorado River was one of many locations where record-low </a:t>
            </a:r>
            <a:r>
              <a:rPr lang="en-US" err="1"/>
              <a:t>streamflows</a:t>
            </a:r>
            <a:r>
              <a:rPr lang="en-US"/>
              <a:t> were reported</a:t>
            </a:r>
          </a:p>
          <a:p>
            <a:pPr marL="0" indent="0">
              <a:buNone/>
            </a:pPr>
            <a:endParaRPr lang="en-US"/>
          </a:p>
          <a:p>
            <a:pPr marL="0" indent="0">
              <a:buNone/>
            </a:pPr>
            <a:r>
              <a:rPr lang="en-US"/>
              <a:t>Cumulative streamflow throughout the WY was worse than 2002 (a very bad drought year in CO) </a:t>
            </a:r>
          </a:p>
        </p:txBody>
      </p:sp>
      <p:pic>
        <p:nvPicPr>
          <p:cNvPr id="4" name="Picture 3">
            <a:extLst>
              <a:ext uri="{FF2B5EF4-FFF2-40B4-BE49-F238E27FC236}">
                <a16:creationId xmlns:a16="http://schemas.microsoft.com/office/drawing/2014/main" id="{D86F27A7-581D-275A-934D-241105C9DEB9}"/>
              </a:ext>
            </a:extLst>
          </p:cNvPr>
          <p:cNvPicPr>
            <a:picLocks noChangeAspect="1"/>
          </p:cNvPicPr>
          <p:nvPr/>
        </p:nvPicPr>
        <p:blipFill>
          <a:blip r:embed="rId2"/>
          <a:srcRect/>
          <a:stretch/>
        </p:blipFill>
        <p:spPr>
          <a:xfrm>
            <a:off x="4599297" y="762000"/>
            <a:ext cx="7589074" cy="4868061"/>
          </a:xfrm>
          <a:prstGeom prst="rect">
            <a:avLst/>
          </a:prstGeom>
        </p:spPr>
      </p:pic>
      <p:sp>
        <p:nvSpPr>
          <p:cNvPr id="5" name="TextBox 4">
            <a:extLst>
              <a:ext uri="{FF2B5EF4-FFF2-40B4-BE49-F238E27FC236}">
                <a16:creationId xmlns:a16="http://schemas.microsoft.com/office/drawing/2014/main" id="{52281874-E340-5423-5EB2-C9EE2486078B}"/>
              </a:ext>
            </a:extLst>
          </p:cNvPr>
          <p:cNvSpPr txBox="1"/>
          <p:nvPr/>
        </p:nvSpPr>
        <p:spPr>
          <a:xfrm>
            <a:off x="4953000" y="5562600"/>
            <a:ext cx="6806054" cy="923330"/>
          </a:xfrm>
          <a:prstGeom prst="rect">
            <a:avLst/>
          </a:prstGeom>
          <a:noFill/>
        </p:spPr>
        <p:txBody>
          <a:bodyPr wrap="square" rtlCol="0">
            <a:spAutoFit/>
          </a:bodyPr>
          <a:lstStyle/>
          <a:p>
            <a:pPr algn="l"/>
            <a:r>
              <a:rPr lang="en-US">
                <a:solidFill>
                  <a:srgbClr val="1A1918"/>
                </a:solidFill>
                <a:latin typeface="Avenir Medium" panose="02000503020000020003" pitchFamily="2" charset="0"/>
              </a:rPr>
              <a:t>Cumulative streamflow for WY 2026 (black line) for the Colorado River at Cameo compared to historical flows. Data from USGS.</a:t>
            </a:r>
          </a:p>
        </p:txBody>
      </p:sp>
    </p:spTree>
    <p:extLst>
      <p:ext uri="{BB962C8B-B14F-4D97-AF65-F5344CB8AC3E}">
        <p14:creationId xmlns:p14="http://schemas.microsoft.com/office/powerpoint/2010/main" val="4873522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8B29-8026-6CE0-37A6-B5C64C0A3CAA}"/>
              </a:ext>
            </a:extLst>
          </p:cNvPr>
          <p:cNvSpPr>
            <a:spLocks noGrp="1"/>
          </p:cNvSpPr>
          <p:nvPr>
            <p:ph type="title"/>
          </p:nvPr>
        </p:nvSpPr>
        <p:spPr>
          <a:xfrm>
            <a:off x="434439" y="148791"/>
            <a:ext cx="11083635" cy="1292662"/>
          </a:xfrm>
        </p:spPr>
        <p:txBody>
          <a:bodyPr/>
          <a:lstStyle/>
          <a:p>
            <a:r>
              <a:rPr lang="en-US" sz="3600"/>
              <a:t>Low streamflow meant high demand for water and storage reductions in reservoirs.  </a:t>
            </a:r>
          </a:p>
        </p:txBody>
      </p:sp>
      <p:sp>
        <p:nvSpPr>
          <p:cNvPr id="3" name="Text Placeholder 2">
            <a:extLst>
              <a:ext uri="{FF2B5EF4-FFF2-40B4-BE49-F238E27FC236}">
                <a16:creationId xmlns:a16="http://schemas.microsoft.com/office/drawing/2014/main" id="{B5E8FB51-6C9D-3079-CA1B-8EC0D60AFBBC}"/>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96A55FED-4AE3-58DA-C6DA-D3163610938F}"/>
              </a:ext>
            </a:extLst>
          </p:cNvPr>
          <p:cNvPicPr>
            <a:picLocks noChangeAspect="1"/>
          </p:cNvPicPr>
          <p:nvPr/>
        </p:nvPicPr>
        <p:blipFill>
          <a:blip r:embed="rId2"/>
          <a:srcRect/>
          <a:stretch/>
        </p:blipFill>
        <p:spPr>
          <a:xfrm>
            <a:off x="-21771" y="1468582"/>
            <a:ext cx="7315200" cy="4572000"/>
          </a:xfrm>
          <a:prstGeom prst="rect">
            <a:avLst/>
          </a:prstGeom>
        </p:spPr>
      </p:pic>
      <p:pic>
        <p:nvPicPr>
          <p:cNvPr id="5" name="Picture 4">
            <a:extLst>
              <a:ext uri="{FF2B5EF4-FFF2-40B4-BE49-F238E27FC236}">
                <a16:creationId xmlns:a16="http://schemas.microsoft.com/office/drawing/2014/main" id="{785F3304-9B7C-CC9A-6472-7EB23584E26E}"/>
              </a:ext>
            </a:extLst>
          </p:cNvPr>
          <p:cNvPicPr>
            <a:picLocks noChangeAspect="1"/>
          </p:cNvPicPr>
          <p:nvPr/>
        </p:nvPicPr>
        <p:blipFill>
          <a:blip r:embed="rId3"/>
          <a:srcRect/>
          <a:stretch/>
        </p:blipFill>
        <p:spPr>
          <a:xfrm>
            <a:off x="4778829" y="1447800"/>
            <a:ext cx="7315200" cy="4572000"/>
          </a:xfrm>
          <a:prstGeom prst="rect">
            <a:avLst/>
          </a:prstGeom>
        </p:spPr>
      </p:pic>
      <p:sp>
        <p:nvSpPr>
          <p:cNvPr id="6" name="TextBox 5">
            <a:extLst>
              <a:ext uri="{FF2B5EF4-FFF2-40B4-BE49-F238E27FC236}">
                <a16:creationId xmlns:a16="http://schemas.microsoft.com/office/drawing/2014/main" id="{2CC3AB86-C8C3-FC58-4D76-E5700B62B2E1}"/>
              </a:ext>
            </a:extLst>
          </p:cNvPr>
          <p:cNvSpPr txBox="1"/>
          <p:nvPr/>
        </p:nvSpPr>
        <p:spPr>
          <a:xfrm>
            <a:off x="324593" y="5444532"/>
            <a:ext cx="460663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rgbClr val="1E4D2B"/>
                </a:solidFill>
                <a:effectLst/>
                <a:uLnTx/>
                <a:uFillTx/>
                <a:latin typeface="Avenir Medium" panose="02000503020000020003" pitchFamily="2" charset="0"/>
              </a:rPr>
              <a:t>Blue Mesa far below previous summer low</a:t>
            </a:r>
            <a:endParaRPr kumimoji="0" lang="en-US" sz="1600" u="none" strike="noStrike" kern="1200" cap="none" spc="0" normalizeH="0" baseline="0" noProof="0">
              <a:ln>
                <a:noFill/>
              </a:ln>
              <a:solidFill>
                <a:srgbClr val="1E4D2B"/>
              </a:solidFill>
              <a:effectLst/>
              <a:uLnTx/>
              <a:uFillTx/>
              <a:latin typeface="Avenir Medium" panose="02000503020000020003" pitchFamily="2" charset="0"/>
            </a:endParaRPr>
          </a:p>
        </p:txBody>
      </p:sp>
      <p:sp>
        <p:nvSpPr>
          <p:cNvPr id="7" name="TextBox 6">
            <a:extLst>
              <a:ext uri="{FF2B5EF4-FFF2-40B4-BE49-F238E27FC236}">
                <a16:creationId xmlns:a16="http://schemas.microsoft.com/office/drawing/2014/main" id="{44BE092A-CB5F-EB29-9D7F-776683B14330}"/>
              </a:ext>
            </a:extLst>
          </p:cNvPr>
          <p:cNvSpPr txBox="1"/>
          <p:nvPr/>
        </p:nvSpPr>
        <p:spPr>
          <a:xfrm>
            <a:off x="5617029" y="5444532"/>
            <a:ext cx="460663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rgbClr val="1E4D2B"/>
                </a:solidFill>
                <a:effectLst/>
                <a:uLnTx/>
                <a:uFillTx/>
                <a:latin typeface="Avenir Medium" panose="02000503020000020003" pitchFamily="2" charset="0"/>
              </a:rPr>
              <a:t>Powell (&amp; Mead) at record lows since filling</a:t>
            </a:r>
            <a:endParaRPr kumimoji="0" lang="en-US" sz="1600" u="none" strike="noStrike" kern="1200" cap="none" spc="0" normalizeH="0" baseline="0" noProof="0">
              <a:ln>
                <a:noFill/>
              </a:ln>
              <a:solidFill>
                <a:srgbClr val="1E4D2B"/>
              </a:solidFill>
              <a:effectLst/>
              <a:uLnTx/>
              <a:uFillTx/>
              <a:latin typeface="Avenir Medium" panose="02000503020000020003" pitchFamily="2" charset="0"/>
            </a:endParaRPr>
          </a:p>
        </p:txBody>
      </p:sp>
    </p:spTree>
    <p:extLst>
      <p:ext uri="{BB962C8B-B14F-4D97-AF65-F5344CB8AC3E}">
        <p14:creationId xmlns:p14="http://schemas.microsoft.com/office/powerpoint/2010/main" val="40042126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7DC32-4B81-C0B2-D37B-8B5A23A79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A300E-8854-15A9-0DC5-F36B21EF958C}"/>
              </a:ext>
            </a:extLst>
          </p:cNvPr>
          <p:cNvSpPr>
            <a:spLocks noGrp="1"/>
          </p:cNvSpPr>
          <p:nvPr>
            <p:ph type="title"/>
          </p:nvPr>
        </p:nvSpPr>
        <p:spPr>
          <a:xfrm>
            <a:off x="434439" y="271902"/>
            <a:ext cx="11083635" cy="1169551"/>
          </a:xfrm>
        </p:spPr>
        <p:txBody>
          <a:bodyPr/>
          <a:lstStyle/>
          <a:p>
            <a:r>
              <a:rPr lang="en-US" sz="3200"/>
              <a:t>Storage in Colorado’s reservoirs was more than 2 million acre-feet below average, the lowest levels since 2002 </a:t>
            </a:r>
          </a:p>
        </p:txBody>
      </p:sp>
      <p:pic>
        <p:nvPicPr>
          <p:cNvPr id="9" name="Picture 8">
            <a:extLst>
              <a:ext uri="{FF2B5EF4-FFF2-40B4-BE49-F238E27FC236}">
                <a16:creationId xmlns:a16="http://schemas.microsoft.com/office/drawing/2014/main" id="{DC69A386-BE35-5CCD-B8DA-D8A63FE93258}"/>
              </a:ext>
            </a:extLst>
          </p:cNvPr>
          <p:cNvPicPr>
            <a:picLocks noChangeAspect="1"/>
          </p:cNvPicPr>
          <p:nvPr/>
        </p:nvPicPr>
        <p:blipFill>
          <a:blip r:embed="rId2"/>
          <a:stretch>
            <a:fillRect/>
          </a:stretch>
        </p:blipFill>
        <p:spPr>
          <a:xfrm>
            <a:off x="1172440" y="1331191"/>
            <a:ext cx="9142921" cy="5526809"/>
          </a:xfrm>
          <a:prstGeom prst="rect">
            <a:avLst/>
          </a:prstGeom>
        </p:spPr>
      </p:pic>
      <p:sp>
        <p:nvSpPr>
          <p:cNvPr id="11" name="Rectangle 10">
            <a:extLst>
              <a:ext uri="{FF2B5EF4-FFF2-40B4-BE49-F238E27FC236}">
                <a16:creationId xmlns:a16="http://schemas.microsoft.com/office/drawing/2014/main" id="{8B34932A-0AF2-6BB3-9BD1-2FE71454DC4E}"/>
              </a:ext>
            </a:extLst>
          </p:cNvPr>
          <p:cNvSpPr/>
          <p:nvPr/>
        </p:nvSpPr>
        <p:spPr>
          <a:xfrm>
            <a:off x="1652155" y="1331191"/>
            <a:ext cx="8663206" cy="7469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E1BAB8A-9670-1A12-F1F4-CE21C1A3A76C}"/>
              </a:ext>
            </a:extLst>
          </p:cNvPr>
          <p:cNvSpPr txBox="1"/>
          <p:nvPr/>
        </p:nvSpPr>
        <p:spPr>
          <a:xfrm>
            <a:off x="1808018" y="1590966"/>
            <a:ext cx="8507343" cy="369332"/>
          </a:xfrm>
          <a:prstGeom prst="rect">
            <a:avLst/>
          </a:prstGeom>
          <a:solidFill>
            <a:schemeClr val="bg1"/>
          </a:solidFill>
        </p:spPr>
        <p:txBody>
          <a:bodyPr wrap="square" rtlCol="0">
            <a:spAutoFit/>
          </a:bodyPr>
          <a:lstStyle/>
          <a:p>
            <a:pPr algn="ctr"/>
            <a:r>
              <a:rPr lang="en-US" b="1">
                <a:solidFill>
                  <a:schemeClr val="accent3"/>
                </a:solidFill>
                <a:latin typeface="Avenir Book" panose="02000503020000020003" pitchFamily="2" charset="0"/>
              </a:rPr>
              <a:t>Departure from median storage in Colorado reservoirs</a:t>
            </a:r>
          </a:p>
        </p:txBody>
      </p:sp>
      <p:sp>
        <p:nvSpPr>
          <p:cNvPr id="12" name="TextBox 11">
            <a:extLst>
              <a:ext uri="{FF2B5EF4-FFF2-40B4-BE49-F238E27FC236}">
                <a16:creationId xmlns:a16="http://schemas.microsoft.com/office/drawing/2014/main" id="{18317642-4BAA-F75D-0670-A9F1E5857CEE}"/>
              </a:ext>
            </a:extLst>
          </p:cNvPr>
          <p:cNvSpPr txBox="1"/>
          <p:nvPr/>
        </p:nvSpPr>
        <p:spPr>
          <a:xfrm>
            <a:off x="10505209" y="4914900"/>
            <a:ext cx="1537855" cy="646331"/>
          </a:xfrm>
          <a:prstGeom prst="rect">
            <a:avLst/>
          </a:prstGeom>
          <a:noFill/>
        </p:spPr>
        <p:txBody>
          <a:bodyPr wrap="square" rtlCol="0">
            <a:spAutoFit/>
          </a:bodyPr>
          <a:lstStyle/>
          <a:p>
            <a:pPr algn="l"/>
            <a:r>
              <a:rPr lang="en-US">
                <a:solidFill>
                  <a:schemeClr val="accent3"/>
                </a:solidFill>
                <a:latin typeface="Avenir Book" panose="02000503020000020003" pitchFamily="2" charset="0"/>
              </a:rPr>
              <a:t>Source: </a:t>
            </a:r>
            <a:r>
              <a:rPr lang="en-US">
                <a:solidFill>
                  <a:schemeClr val="accent3"/>
                </a:solidFill>
                <a:latin typeface="Avenir Book" panose="02000503020000020003" pitchFamily="2" charset="0"/>
                <a:hlinkClick r:id="rId3">
                  <a:extLst>
                    <a:ext uri="{A12FA001-AC4F-418D-AE19-62706E023703}">
                      <ahyp:hlinkClr xmlns:ahyp="http://schemas.microsoft.com/office/drawing/2018/hyperlinkcolor" val="tx"/>
                    </a:ext>
                  </a:extLst>
                </a:hlinkClick>
              </a:rPr>
              <a:t>USDA/NRCS</a:t>
            </a:r>
            <a:endParaRPr lang="en-US">
              <a:solidFill>
                <a:schemeClr val="accent3"/>
              </a:solidFill>
              <a:latin typeface="Avenir Book" panose="02000503020000020003" pitchFamily="2" charset="0"/>
            </a:endParaRPr>
          </a:p>
        </p:txBody>
      </p:sp>
    </p:spTree>
    <p:extLst>
      <p:ext uri="{BB962C8B-B14F-4D97-AF65-F5344CB8AC3E}">
        <p14:creationId xmlns:p14="http://schemas.microsoft.com/office/powerpoint/2010/main" val="6281301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B635-B84F-694A-553F-C017E7A713A5}"/>
              </a:ext>
            </a:extLst>
          </p:cNvPr>
          <p:cNvSpPr>
            <a:spLocks noGrp="1"/>
          </p:cNvSpPr>
          <p:nvPr>
            <p:ph type="title"/>
          </p:nvPr>
        </p:nvSpPr>
        <p:spPr>
          <a:xfrm>
            <a:off x="3048000" y="2828835"/>
            <a:ext cx="8597823" cy="1200329"/>
          </a:xfrm>
        </p:spPr>
        <p:txBody>
          <a:bodyPr/>
          <a:lstStyle/>
          <a:p>
            <a:pPr algn="r"/>
            <a:r>
              <a:rPr lang="en-US" sz="6600" b="1">
                <a:solidFill>
                  <a:schemeClr val="accent3">
                    <a:lumMod val="75000"/>
                  </a:schemeClr>
                </a:solidFill>
                <a:latin typeface="Avenir Medium" panose="02000503020000020003" pitchFamily="2" charset="0"/>
              </a:rPr>
              <a:t>Notable Events</a:t>
            </a:r>
          </a:p>
        </p:txBody>
      </p:sp>
    </p:spTree>
    <p:extLst>
      <p:ext uri="{BB962C8B-B14F-4D97-AF65-F5344CB8AC3E}">
        <p14:creationId xmlns:p14="http://schemas.microsoft.com/office/powerpoint/2010/main" val="310194230"/>
      </p:ext>
    </p:extLst>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27C9D-B04F-771E-323B-19D7284E9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3D208-F9EE-BD33-46A7-E7164B9C9F7C}"/>
              </a:ext>
            </a:extLst>
          </p:cNvPr>
          <p:cNvSpPr>
            <a:spLocks noGrp="1"/>
          </p:cNvSpPr>
          <p:nvPr>
            <p:ph type="title"/>
          </p:nvPr>
        </p:nvSpPr>
        <p:spPr>
          <a:xfrm>
            <a:off x="533400" y="304800"/>
            <a:ext cx="3332016" cy="3877985"/>
          </a:xfrm>
        </p:spPr>
        <p:txBody>
          <a:bodyPr/>
          <a:lstStyle/>
          <a:p>
            <a:r>
              <a:rPr lang="en-US" sz="4000"/>
              <a:t>October 2025: Very heavy rainfall and flash flooding in SW Colorado</a:t>
            </a:r>
          </a:p>
        </p:txBody>
      </p:sp>
      <p:pic>
        <p:nvPicPr>
          <p:cNvPr id="4" name="Picture 2">
            <a:extLst>
              <a:ext uri="{FF2B5EF4-FFF2-40B4-BE49-F238E27FC236}">
                <a16:creationId xmlns:a16="http://schemas.microsoft.com/office/drawing/2014/main" id="{2FCFFBDF-384D-0E01-0BEA-0053507F8E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76200"/>
            <a:ext cx="7570787" cy="6010991"/>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8F6DFD5A-EFF7-AD74-AF7D-92C233177B59}"/>
              </a:ext>
            </a:extLst>
          </p:cNvPr>
          <p:cNvSpPr>
            <a:spLocks noGrp="1"/>
          </p:cNvSpPr>
          <p:nvPr>
            <p:ph type="body" sz="quarter" idx="10"/>
          </p:nvPr>
        </p:nvSpPr>
        <p:spPr>
          <a:xfrm>
            <a:off x="558800" y="4419600"/>
            <a:ext cx="3022600" cy="1937262"/>
          </a:xfrm>
        </p:spPr>
        <p:txBody>
          <a:bodyPr/>
          <a:lstStyle/>
          <a:p>
            <a:pPr marL="0" indent="0">
              <a:buNone/>
            </a:pPr>
            <a:r>
              <a:rPr lang="en-US"/>
              <a:t>Over 8” of precipitation fell in some locations</a:t>
            </a:r>
          </a:p>
        </p:txBody>
      </p:sp>
      <p:sp>
        <p:nvSpPr>
          <p:cNvPr id="6" name="Text Placeholder 2">
            <a:extLst>
              <a:ext uri="{FF2B5EF4-FFF2-40B4-BE49-F238E27FC236}">
                <a16:creationId xmlns:a16="http://schemas.microsoft.com/office/drawing/2014/main" id="{61590C77-5762-9AA2-2E92-CFB43395A194}"/>
              </a:ext>
            </a:extLst>
          </p:cNvPr>
          <p:cNvSpPr txBox="1">
            <a:spLocks/>
          </p:cNvSpPr>
          <p:nvPr/>
        </p:nvSpPr>
        <p:spPr>
          <a:xfrm>
            <a:off x="5396707" y="6320865"/>
            <a:ext cx="5804693" cy="537135"/>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See our </a:t>
            </a:r>
            <a:r>
              <a:rPr lang="en-US" sz="2000">
                <a:hlinkClick r:id="rId4">
                  <a:extLst>
                    <a:ext uri="{A12FA001-AC4F-418D-AE19-62706E023703}">
                      <ahyp:hlinkClr xmlns:ahyp="http://schemas.microsoft.com/office/drawing/2018/hyperlinkcolor" val="tx"/>
                    </a:ext>
                  </a:extLst>
                </a:hlinkClick>
              </a:rPr>
              <a:t>blog</a:t>
            </a:r>
            <a:r>
              <a:rPr lang="en-US" sz="2000"/>
              <a:t> for more on the October floods.</a:t>
            </a:r>
          </a:p>
        </p:txBody>
      </p:sp>
    </p:spTree>
    <p:extLst>
      <p:ext uri="{BB962C8B-B14F-4D97-AF65-F5344CB8AC3E}">
        <p14:creationId xmlns:p14="http://schemas.microsoft.com/office/powerpoint/2010/main" val="34054082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A64AA-2BBB-52A0-6D34-254A1249B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0A15DC-A775-F568-0026-6A8F605D47A8}"/>
              </a:ext>
            </a:extLst>
          </p:cNvPr>
          <p:cNvSpPr>
            <a:spLocks noGrp="1"/>
          </p:cNvSpPr>
          <p:nvPr>
            <p:ph type="title"/>
          </p:nvPr>
        </p:nvSpPr>
        <p:spPr>
          <a:xfrm>
            <a:off x="240432" y="337066"/>
            <a:ext cx="2912422" cy="4985980"/>
          </a:xfrm>
        </p:spPr>
        <p:txBody>
          <a:bodyPr/>
          <a:lstStyle/>
          <a:p>
            <a:r>
              <a:rPr lang="en-US" sz="2400">
                <a:solidFill>
                  <a:srgbClr val="1A1918"/>
                </a:solidFill>
              </a:rPr>
              <a:t>The flood event resulted from two back-to-back remnant tropical systems (Hurricane Priscilla and Tropical Storm Raymond) that brought abundant warm, moist air to SW CO over the course of several days.</a:t>
            </a:r>
          </a:p>
        </p:txBody>
      </p:sp>
      <p:sp>
        <p:nvSpPr>
          <p:cNvPr id="6" name="Text Placeholder 2">
            <a:extLst>
              <a:ext uri="{FF2B5EF4-FFF2-40B4-BE49-F238E27FC236}">
                <a16:creationId xmlns:a16="http://schemas.microsoft.com/office/drawing/2014/main" id="{63A919DF-0C72-367E-2AE8-512134F550FB}"/>
              </a:ext>
            </a:extLst>
          </p:cNvPr>
          <p:cNvSpPr txBox="1">
            <a:spLocks/>
          </p:cNvSpPr>
          <p:nvPr/>
        </p:nvSpPr>
        <p:spPr>
          <a:xfrm>
            <a:off x="5396707" y="6320865"/>
            <a:ext cx="5804693" cy="537135"/>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See our </a:t>
            </a:r>
            <a:r>
              <a:rPr lang="en-US" sz="2000">
                <a:hlinkClick r:id="rId3">
                  <a:extLst>
                    <a:ext uri="{A12FA001-AC4F-418D-AE19-62706E023703}">
                      <ahyp:hlinkClr xmlns:ahyp="http://schemas.microsoft.com/office/drawing/2018/hyperlinkcolor" val="tx"/>
                    </a:ext>
                  </a:extLst>
                </a:hlinkClick>
              </a:rPr>
              <a:t>blog</a:t>
            </a:r>
            <a:r>
              <a:rPr lang="en-US" sz="2000"/>
              <a:t> for more on the October floods.</a:t>
            </a:r>
          </a:p>
        </p:txBody>
      </p:sp>
      <p:pic>
        <p:nvPicPr>
          <p:cNvPr id="3" name="Picture 2">
            <a:extLst>
              <a:ext uri="{FF2B5EF4-FFF2-40B4-BE49-F238E27FC236}">
                <a16:creationId xmlns:a16="http://schemas.microsoft.com/office/drawing/2014/main" id="{20018F77-E130-ABAE-9FE0-0CAB6196C3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6367" y="576943"/>
            <a:ext cx="8743862" cy="43719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021B743-BEF7-085F-FBCF-D367A5BB463B}"/>
              </a:ext>
            </a:extLst>
          </p:cNvPr>
          <p:cNvSpPr txBox="1"/>
          <p:nvPr/>
        </p:nvSpPr>
        <p:spPr>
          <a:xfrm>
            <a:off x="5706870" y="152400"/>
            <a:ext cx="364074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sng" strike="noStrike" kern="1200" cap="none" spc="0" normalizeH="0" baseline="0" noProof="0">
                <a:ln>
                  <a:noFill/>
                </a:ln>
                <a:solidFill>
                  <a:srgbClr val="59595B"/>
                </a:solidFill>
                <a:effectLst/>
                <a:uLnTx/>
                <a:uFillTx/>
                <a:latin typeface="Avenir Medium" panose="02000503020000020003" pitchFamily="2" charset="0"/>
              </a:rPr>
              <a:t>San Juan River at Pagosa Springs</a:t>
            </a:r>
          </a:p>
        </p:txBody>
      </p:sp>
      <p:sp>
        <p:nvSpPr>
          <p:cNvPr id="8" name="TextBox 7">
            <a:extLst>
              <a:ext uri="{FF2B5EF4-FFF2-40B4-BE49-F238E27FC236}">
                <a16:creationId xmlns:a16="http://schemas.microsoft.com/office/drawing/2014/main" id="{8B26BDD8-FF89-8B50-B425-A32F312F8613}"/>
              </a:ext>
            </a:extLst>
          </p:cNvPr>
          <p:cNvSpPr txBox="1"/>
          <p:nvPr/>
        </p:nvSpPr>
        <p:spPr>
          <a:xfrm>
            <a:off x="8534400" y="1307068"/>
            <a:ext cx="20473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solidFill>
                  <a:srgbClr val="1A1918"/>
                </a:solidFill>
                <a:effectLst/>
                <a:uLnTx/>
                <a:uFillTx/>
                <a:latin typeface="Avenir Medium" panose="02000503020000020003" pitchFamily="2" charset="0"/>
              </a:rPr>
              <a:t>Major flood stage</a:t>
            </a:r>
          </a:p>
        </p:txBody>
      </p:sp>
      <p:cxnSp>
        <p:nvCxnSpPr>
          <p:cNvPr id="10" name="Straight Arrow Connector 9">
            <a:extLst>
              <a:ext uri="{FF2B5EF4-FFF2-40B4-BE49-F238E27FC236}">
                <a16:creationId xmlns:a16="http://schemas.microsoft.com/office/drawing/2014/main" id="{0CD1788B-01C9-70FF-6D84-3C458DC3696F}"/>
              </a:ext>
            </a:extLst>
          </p:cNvPr>
          <p:cNvCxnSpPr>
            <a:cxnSpLocks/>
            <a:stCxn id="8" idx="1"/>
          </p:cNvCxnSpPr>
          <p:nvPr/>
        </p:nvCxnSpPr>
        <p:spPr>
          <a:xfrm flipH="1">
            <a:off x="6324600" y="1491734"/>
            <a:ext cx="2209800" cy="642419"/>
          </a:xfrm>
          <a:prstGeom prst="straightConnector1">
            <a:avLst/>
          </a:prstGeom>
          <a:ln>
            <a:solidFill>
              <a:srgbClr val="1A1918"/>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8CBA17E8-D5EF-A6F7-80AE-53703060887F}"/>
              </a:ext>
            </a:extLst>
          </p:cNvPr>
          <p:cNvCxnSpPr>
            <a:cxnSpLocks/>
            <a:stCxn id="8" idx="1"/>
          </p:cNvCxnSpPr>
          <p:nvPr/>
        </p:nvCxnSpPr>
        <p:spPr>
          <a:xfrm flipH="1">
            <a:off x="8305800" y="1491734"/>
            <a:ext cx="228600" cy="580625"/>
          </a:xfrm>
          <a:prstGeom prst="straightConnector1">
            <a:avLst/>
          </a:prstGeom>
          <a:ln>
            <a:solidFill>
              <a:srgbClr val="1A1918"/>
            </a:solidFill>
            <a:tailEnd type="triangle"/>
          </a:ln>
        </p:spPr>
        <p:style>
          <a:lnRef idx="2">
            <a:schemeClr val="accent1"/>
          </a:lnRef>
          <a:fillRef idx="0">
            <a:schemeClr val="accent1"/>
          </a:fillRef>
          <a:effectRef idx="1">
            <a:schemeClr val="accent1"/>
          </a:effectRef>
          <a:fontRef idx="minor">
            <a:schemeClr val="tx1"/>
          </a:fontRef>
        </p:style>
      </p:cxnSp>
      <p:sp>
        <p:nvSpPr>
          <p:cNvPr id="19" name="Text Placeholder 17">
            <a:extLst>
              <a:ext uri="{FF2B5EF4-FFF2-40B4-BE49-F238E27FC236}">
                <a16:creationId xmlns:a16="http://schemas.microsoft.com/office/drawing/2014/main" id="{A9FE8379-63A4-A92B-2240-8F2D346AC460}"/>
              </a:ext>
            </a:extLst>
          </p:cNvPr>
          <p:cNvSpPr txBox="1">
            <a:spLocks/>
          </p:cNvSpPr>
          <p:nvPr/>
        </p:nvSpPr>
        <p:spPr>
          <a:xfrm>
            <a:off x="3733800" y="4913033"/>
            <a:ext cx="8077200" cy="834331"/>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1800"/>
              <a:t>The San Juan River was one of the impacted areas, reaching major flood stage twice (Oct 11 and 14).</a:t>
            </a:r>
          </a:p>
        </p:txBody>
      </p:sp>
    </p:spTree>
    <p:extLst>
      <p:ext uri="{BB962C8B-B14F-4D97-AF65-F5344CB8AC3E}">
        <p14:creationId xmlns:p14="http://schemas.microsoft.com/office/powerpoint/2010/main" val="14328218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C8257-A34D-7488-DCF9-2475B7B4BB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F2283-FF05-299E-4AF8-8E88BB01F62E}"/>
              </a:ext>
            </a:extLst>
          </p:cNvPr>
          <p:cNvSpPr>
            <a:spLocks noGrp="1"/>
          </p:cNvSpPr>
          <p:nvPr>
            <p:ph type="title"/>
          </p:nvPr>
        </p:nvSpPr>
        <p:spPr>
          <a:xfrm>
            <a:off x="339455" y="337066"/>
            <a:ext cx="4061423" cy="5355312"/>
          </a:xfrm>
        </p:spPr>
        <p:txBody>
          <a:bodyPr/>
          <a:lstStyle/>
          <a:p>
            <a:r>
              <a:rPr lang="en-US" sz="2400">
                <a:solidFill>
                  <a:srgbClr val="1A1918"/>
                </a:solidFill>
              </a:rPr>
              <a:t>The amount of rain that fell was highly unusual for the area. The Upper San Juan SNOTEL station (right) reported its 3</a:t>
            </a:r>
            <a:r>
              <a:rPr lang="en-US" sz="2400" baseline="30000">
                <a:solidFill>
                  <a:srgbClr val="1A1918"/>
                </a:solidFill>
              </a:rPr>
              <a:t>rd</a:t>
            </a:r>
            <a:r>
              <a:rPr lang="en-US" sz="2400">
                <a:solidFill>
                  <a:srgbClr val="1A1918"/>
                </a:solidFill>
              </a:rPr>
              <a:t>-highest 7-day precipitation total on record (dating back to 1978), and its highest 7-day total in the fall months. </a:t>
            </a:r>
            <a:br>
              <a:rPr lang="en-US" sz="2400">
                <a:solidFill>
                  <a:srgbClr val="1A1918"/>
                </a:solidFill>
              </a:rPr>
            </a:br>
            <a:br>
              <a:rPr lang="en-US" sz="2400">
                <a:solidFill>
                  <a:srgbClr val="1A1918"/>
                </a:solidFill>
              </a:rPr>
            </a:br>
            <a:r>
              <a:rPr lang="en-US" sz="2400">
                <a:solidFill>
                  <a:srgbClr val="1A1918"/>
                </a:solidFill>
              </a:rPr>
              <a:t>In terms of fall rainstorms in SW CO, only the </a:t>
            </a:r>
            <a:r>
              <a:rPr lang="en-US" sz="2400">
                <a:solidFill>
                  <a:srgbClr val="1A1918"/>
                </a:solidFill>
                <a:hlinkClick r:id="rId3">
                  <a:extLst>
                    <a:ext uri="{A12FA001-AC4F-418D-AE19-62706E023703}">
                      <ahyp:hlinkClr xmlns:ahyp="http://schemas.microsoft.com/office/drawing/2018/hyperlinkcolor" val="tx"/>
                    </a:ext>
                  </a:extLst>
                </a:hlinkClick>
              </a:rPr>
              <a:t>“Sonora Hurricane”</a:t>
            </a:r>
            <a:r>
              <a:rPr lang="en-US" sz="2400">
                <a:solidFill>
                  <a:srgbClr val="1A1918"/>
                </a:solidFill>
              </a:rPr>
              <a:t> of October 1911 rivals this event.</a:t>
            </a:r>
          </a:p>
        </p:txBody>
      </p:sp>
      <p:sp>
        <p:nvSpPr>
          <p:cNvPr id="6" name="Text Placeholder 2">
            <a:extLst>
              <a:ext uri="{FF2B5EF4-FFF2-40B4-BE49-F238E27FC236}">
                <a16:creationId xmlns:a16="http://schemas.microsoft.com/office/drawing/2014/main" id="{AC62146A-AE98-80ED-046E-786C376F1C64}"/>
              </a:ext>
            </a:extLst>
          </p:cNvPr>
          <p:cNvSpPr txBox="1">
            <a:spLocks/>
          </p:cNvSpPr>
          <p:nvPr/>
        </p:nvSpPr>
        <p:spPr>
          <a:xfrm>
            <a:off x="5396707" y="6320865"/>
            <a:ext cx="5804693" cy="537135"/>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2000"/>
              <a:t>See our </a:t>
            </a:r>
            <a:r>
              <a:rPr lang="en-US" sz="2000">
                <a:hlinkClick r:id="rId4">
                  <a:extLst>
                    <a:ext uri="{A12FA001-AC4F-418D-AE19-62706E023703}">
                      <ahyp:hlinkClr xmlns:ahyp="http://schemas.microsoft.com/office/drawing/2018/hyperlinkcolor" val="tx"/>
                    </a:ext>
                  </a:extLst>
                </a:hlinkClick>
              </a:rPr>
              <a:t>blog</a:t>
            </a:r>
            <a:r>
              <a:rPr lang="en-US" sz="2000"/>
              <a:t> for more on the October floods.</a:t>
            </a:r>
          </a:p>
        </p:txBody>
      </p:sp>
      <p:pic>
        <p:nvPicPr>
          <p:cNvPr id="4" name="Picture 3">
            <a:extLst>
              <a:ext uri="{FF2B5EF4-FFF2-40B4-BE49-F238E27FC236}">
                <a16:creationId xmlns:a16="http://schemas.microsoft.com/office/drawing/2014/main" id="{B2DC7617-37C9-D755-6189-B5F66F2A1FB7}"/>
              </a:ext>
            </a:extLst>
          </p:cNvPr>
          <p:cNvPicPr>
            <a:picLocks noChangeAspect="1"/>
          </p:cNvPicPr>
          <p:nvPr/>
        </p:nvPicPr>
        <p:blipFill>
          <a:blip r:embed="rId5"/>
          <a:stretch>
            <a:fillRect/>
          </a:stretch>
        </p:blipFill>
        <p:spPr>
          <a:xfrm>
            <a:off x="4648200" y="337066"/>
            <a:ext cx="7204345" cy="4207225"/>
          </a:xfrm>
          <a:prstGeom prst="rect">
            <a:avLst/>
          </a:prstGeom>
        </p:spPr>
      </p:pic>
    </p:spTree>
    <p:extLst>
      <p:ext uri="{BB962C8B-B14F-4D97-AF65-F5344CB8AC3E}">
        <p14:creationId xmlns:p14="http://schemas.microsoft.com/office/powerpoint/2010/main" val="534157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A0475-7406-8936-06BA-73DE4AD45061}"/>
              </a:ext>
            </a:extLst>
          </p:cNvPr>
          <p:cNvSpPr>
            <a:spLocks noGrp="1"/>
          </p:cNvSpPr>
          <p:nvPr>
            <p:ph type="title"/>
          </p:nvPr>
        </p:nvSpPr>
        <p:spPr>
          <a:xfrm>
            <a:off x="1010379" y="128517"/>
            <a:ext cx="11083635" cy="830997"/>
          </a:xfrm>
        </p:spPr>
        <p:txBody>
          <a:bodyPr/>
          <a:lstStyle/>
          <a:p>
            <a:pPr algn="r"/>
            <a:r>
              <a:rPr lang="en-US"/>
              <a:t>Southwest CO Flooding</a:t>
            </a:r>
          </a:p>
        </p:txBody>
      </p:sp>
      <p:pic>
        <p:nvPicPr>
          <p:cNvPr id="5" name="Picture 4">
            <a:extLst>
              <a:ext uri="{FF2B5EF4-FFF2-40B4-BE49-F238E27FC236}">
                <a16:creationId xmlns:a16="http://schemas.microsoft.com/office/drawing/2014/main" id="{554D9D88-6F3B-74E1-5633-E8F91D94B7E2}"/>
              </a:ext>
            </a:extLst>
          </p:cNvPr>
          <p:cNvPicPr>
            <a:picLocks noChangeAspect="1"/>
          </p:cNvPicPr>
          <p:nvPr/>
        </p:nvPicPr>
        <p:blipFill>
          <a:blip r:embed="rId2"/>
          <a:stretch>
            <a:fillRect/>
          </a:stretch>
        </p:blipFill>
        <p:spPr>
          <a:xfrm>
            <a:off x="16933" y="128517"/>
            <a:ext cx="5479173" cy="3084731"/>
          </a:xfrm>
          <a:prstGeom prst="rect">
            <a:avLst/>
          </a:prstGeom>
        </p:spPr>
      </p:pic>
      <p:sp>
        <p:nvSpPr>
          <p:cNvPr id="6" name="TextBox 5">
            <a:extLst>
              <a:ext uri="{FF2B5EF4-FFF2-40B4-BE49-F238E27FC236}">
                <a16:creationId xmlns:a16="http://schemas.microsoft.com/office/drawing/2014/main" id="{B705C297-EFB8-E089-B65A-1434CD30FD71}"/>
              </a:ext>
            </a:extLst>
          </p:cNvPr>
          <p:cNvSpPr txBox="1"/>
          <p:nvPr/>
        </p:nvSpPr>
        <p:spPr>
          <a:xfrm>
            <a:off x="0" y="3229254"/>
            <a:ext cx="5794022" cy="830997"/>
          </a:xfrm>
          <a:prstGeom prst="rect">
            <a:avLst/>
          </a:prstGeom>
          <a:noFill/>
        </p:spPr>
        <p:txBody>
          <a:bodyPr wrap="square" rtlCol="0">
            <a:spAutoFit/>
          </a:bodyPr>
          <a:lstStyle/>
          <a:p>
            <a:pPr algn="l"/>
            <a:r>
              <a:rPr lang="en-US" sz="1600">
                <a:solidFill>
                  <a:srgbClr val="1A1918"/>
                </a:solidFill>
                <a:latin typeface="Avenir Medium" panose="02000503020000020003" pitchFamily="2" charset="0"/>
              </a:rPr>
              <a:t>Flood damage in Vallecito, which was evacuated due to the heavy rain-driven flooding. Images from Jeremy McBride/the </a:t>
            </a:r>
            <a:r>
              <a:rPr lang="en-US" sz="1600">
                <a:solidFill>
                  <a:srgbClr val="1A1918"/>
                </a:solidFill>
                <a:latin typeface="Avenir Medium" panose="02000503020000020003" pitchFamily="2" charset="0"/>
                <a:hlinkClick r:id="rId3">
                  <a:extLst>
                    <a:ext uri="{A12FA001-AC4F-418D-AE19-62706E023703}">
                      <ahyp:hlinkClr xmlns:ahyp="http://schemas.microsoft.com/office/drawing/2018/hyperlinkcolor" val="tx"/>
                    </a:ext>
                  </a:extLst>
                </a:hlinkClick>
              </a:rPr>
              <a:t>Durango Herald</a:t>
            </a:r>
            <a:r>
              <a:rPr lang="en-US" sz="1600">
                <a:solidFill>
                  <a:srgbClr val="1A1918"/>
                </a:solidFill>
                <a:latin typeface="Avenir Medium" panose="02000503020000020003" pitchFamily="2" charset="0"/>
              </a:rPr>
              <a:t>.</a:t>
            </a:r>
          </a:p>
        </p:txBody>
      </p:sp>
      <p:pic>
        <p:nvPicPr>
          <p:cNvPr id="7" name="Picture 2">
            <a:extLst>
              <a:ext uri="{FF2B5EF4-FFF2-40B4-BE49-F238E27FC236}">
                <a16:creationId xmlns:a16="http://schemas.microsoft.com/office/drawing/2014/main" id="{BA21C0DC-7899-D7EF-F1A4-FEDF936A46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1752" y="959514"/>
            <a:ext cx="5732141" cy="4299106"/>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8F2E810-FAFA-22D9-8C03-AB1E937BBC86}"/>
              </a:ext>
            </a:extLst>
          </p:cNvPr>
          <p:cNvSpPr txBox="1"/>
          <p:nvPr/>
        </p:nvSpPr>
        <p:spPr>
          <a:xfrm>
            <a:off x="6172200" y="5267087"/>
            <a:ext cx="4718756" cy="830997"/>
          </a:xfrm>
          <a:prstGeom prst="rect">
            <a:avLst/>
          </a:prstGeom>
          <a:noFill/>
        </p:spPr>
        <p:txBody>
          <a:bodyPr wrap="square" rtlCol="0">
            <a:spAutoFit/>
          </a:bodyPr>
          <a:lstStyle/>
          <a:p>
            <a:r>
              <a:rPr lang="en-US" sz="1600">
                <a:solidFill>
                  <a:srgbClr val="1A1918"/>
                </a:solidFill>
                <a:latin typeface="Avenir Medium" panose="02000503020000020003" pitchFamily="2" charset="0"/>
              </a:rPr>
              <a:t>Flooding in downtown Pagosa Springs. (photo by Gwen Dunn/Sherpa Real Estate, obtained via the </a:t>
            </a:r>
            <a:r>
              <a:rPr lang="en-US" sz="1600">
                <a:solidFill>
                  <a:srgbClr val="1A1918"/>
                </a:solidFill>
                <a:latin typeface="Avenir Medium" panose="02000503020000020003" pitchFamily="2" charset="0"/>
                <a:hlinkClick r:id="rId5">
                  <a:extLst>
                    <a:ext uri="{A12FA001-AC4F-418D-AE19-62706E023703}">
                      <ahyp:hlinkClr xmlns:ahyp="http://schemas.microsoft.com/office/drawing/2018/hyperlinkcolor" val="tx"/>
                    </a:ext>
                  </a:extLst>
                </a:hlinkClick>
              </a:rPr>
              <a:t>Denver Gazette</a:t>
            </a:r>
            <a:r>
              <a:rPr lang="en-US" sz="1600">
                <a:solidFill>
                  <a:srgbClr val="1A1918"/>
                </a:solidFill>
                <a:latin typeface="Avenir Medium" panose="02000503020000020003" pitchFamily="2" charset="0"/>
              </a:rPr>
              <a:t>).</a:t>
            </a:r>
          </a:p>
        </p:txBody>
      </p:sp>
      <p:pic>
        <p:nvPicPr>
          <p:cNvPr id="10" name="Picture 9">
            <a:extLst>
              <a:ext uri="{FF2B5EF4-FFF2-40B4-BE49-F238E27FC236}">
                <a16:creationId xmlns:a16="http://schemas.microsoft.com/office/drawing/2014/main" id="{FC5CD37B-42CF-F2E7-178C-112D27DA2343}"/>
              </a:ext>
            </a:extLst>
          </p:cNvPr>
          <p:cNvPicPr>
            <a:picLocks noChangeAspect="1"/>
          </p:cNvPicPr>
          <p:nvPr/>
        </p:nvPicPr>
        <p:blipFill>
          <a:blip r:embed="rId6"/>
          <a:stretch>
            <a:fillRect/>
          </a:stretch>
        </p:blipFill>
        <p:spPr>
          <a:xfrm>
            <a:off x="70553" y="4068717"/>
            <a:ext cx="4718917" cy="2660765"/>
          </a:xfrm>
          <a:prstGeom prst="rect">
            <a:avLst/>
          </a:prstGeom>
        </p:spPr>
      </p:pic>
    </p:spTree>
    <p:extLst>
      <p:ext uri="{BB962C8B-B14F-4D97-AF65-F5344CB8AC3E}">
        <p14:creationId xmlns:p14="http://schemas.microsoft.com/office/powerpoint/2010/main" val="10514064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A131-F901-F521-CDE3-B32125674968}"/>
              </a:ext>
            </a:extLst>
          </p:cNvPr>
          <p:cNvSpPr>
            <a:spLocks noGrp="1"/>
          </p:cNvSpPr>
          <p:nvPr>
            <p:ph type="title"/>
          </p:nvPr>
        </p:nvSpPr>
        <p:spPr>
          <a:xfrm>
            <a:off x="477985" y="762000"/>
            <a:ext cx="7370616" cy="830997"/>
          </a:xfrm>
        </p:spPr>
        <p:txBody>
          <a:bodyPr/>
          <a:lstStyle/>
          <a:p>
            <a:r>
              <a:rPr lang="en-US"/>
              <a:t>November 2025: Late first snows</a:t>
            </a:r>
          </a:p>
        </p:txBody>
      </p:sp>
      <p:sp>
        <p:nvSpPr>
          <p:cNvPr id="3" name="Text Placeholder 2">
            <a:extLst>
              <a:ext uri="{FF2B5EF4-FFF2-40B4-BE49-F238E27FC236}">
                <a16:creationId xmlns:a16="http://schemas.microsoft.com/office/drawing/2014/main" id="{14E73B06-FC0C-E958-DF16-223033529CC0}"/>
              </a:ext>
            </a:extLst>
          </p:cNvPr>
          <p:cNvSpPr>
            <a:spLocks noGrp="1"/>
          </p:cNvSpPr>
          <p:nvPr>
            <p:ph type="body" sz="quarter" idx="10"/>
          </p:nvPr>
        </p:nvSpPr>
        <p:spPr>
          <a:xfrm>
            <a:off x="266317" y="1447800"/>
            <a:ext cx="3061082" cy="5518947"/>
          </a:xfrm>
        </p:spPr>
        <p:txBody>
          <a:bodyPr/>
          <a:lstStyle/>
          <a:p>
            <a:pPr marL="0" indent="0">
              <a:buNone/>
            </a:pPr>
            <a:r>
              <a:rPr lang="en-US" sz="1800"/>
              <a:t>First snows arrived very late for parts of Colorado’s Front Range Urban Corridor. Average first snow dates for this area of CO usually occur in mid-Oct. This year, we saw the following:</a:t>
            </a:r>
          </a:p>
          <a:p>
            <a:pPr>
              <a:lnSpc>
                <a:spcPct val="100000"/>
              </a:lnSpc>
              <a:spcBef>
                <a:spcPts val="0"/>
              </a:spcBef>
              <a:spcAft>
                <a:spcPts val="300"/>
              </a:spcAft>
              <a:buFontTx/>
              <a:buChar char="-"/>
            </a:pPr>
            <a:r>
              <a:rPr lang="en-US" sz="1600"/>
              <a:t>Boulder: Record late</a:t>
            </a:r>
          </a:p>
          <a:p>
            <a:pPr>
              <a:lnSpc>
                <a:spcPct val="100000"/>
              </a:lnSpc>
              <a:spcBef>
                <a:spcPts val="0"/>
              </a:spcBef>
              <a:spcAft>
                <a:spcPts val="300"/>
              </a:spcAft>
              <a:buFontTx/>
              <a:buChar char="-"/>
            </a:pPr>
            <a:r>
              <a:rPr lang="en-US" sz="1600"/>
              <a:t>Loveland: Record late</a:t>
            </a:r>
          </a:p>
          <a:p>
            <a:pPr>
              <a:lnSpc>
                <a:spcPct val="100000"/>
              </a:lnSpc>
              <a:spcBef>
                <a:spcPts val="0"/>
              </a:spcBef>
              <a:spcAft>
                <a:spcPts val="300"/>
              </a:spcAft>
              <a:buFontTx/>
              <a:buChar char="-"/>
            </a:pPr>
            <a:r>
              <a:rPr lang="en-US" sz="1600"/>
              <a:t>Evergreen: Record late</a:t>
            </a:r>
          </a:p>
          <a:p>
            <a:pPr>
              <a:lnSpc>
                <a:spcPct val="100000"/>
              </a:lnSpc>
              <a:spcBef>
                <a:spcPts val="0"/>
              </a:spcBef>
              <a:spcAft>
                <a:spcPts val="300"/>
              </a:spcAft>
              <a:buFontTx/>
              <a:buChar char="-"/>
            </a:pPr>
            <a:r>
              <a:rPr lang="en-US" sz="1600"/>
              <a:t>Denver: 2</a:t>
            </a:r>
            <a:r>
              <a:rPr lang="en-US" sz="1600" baseline="30000"/>
              <a:t>nd</a:t>
            </a:r>
            <a:r>
              <a:rPr lang="en-US" sz="1600"/>
              <a:t> latest</a:t>
            </a:r>
          </a:p>
          <a:p>
            <a:pPr>
              <a:lnSpc>
                <a:spcPct val="100000"/>
              </a:lnSpc>
              <a:spcBef>
                <a:spcPts val="0"/>
              </a:spcBef>
              <a:spcAft>
                <a:spcPts val="300"/>
              </a:spcAft>
              <a:buFontTx/>
              <a:buChar char="-"/>
            </a:pPr>
            <a:r>
              <a:rPr lang="en-US" sz="1600"/>
              <a:t>Greeley: 2</a:t>
            </a:r>
            <a:r>
              <a:rPr lang="en-US" sz="1600" baseline="30000"/>
              <a:t>nd</a:t>
            </a:r>
            <a:r>
              <a:rPr lang="en-US" sz="1600"/>
              <a:t> latest </a:t>
            </a:r>
          </a:p>
          <a:p>
            <a:pPr>
              <a:lnSpc>
                <a:spcPct val="100000"/>
              </a:lnSpc>
              <a:spcBef>
                <a:spcPts val="0"/>
              </a:spcBef>
              <a:spcAft>
                <a:spcPts val="300"/>
              </a:spcAft>
              <a:buFontTx/>
              <a:buChar char="-"/>
            </a:pPr>
            <a:r>
              <a:rPr lang="en-US" sz="1600"/>
              <a:t>Colorado Springs: 3</a:t>
            </a:r>
            <a:r>
              <a:rPr lang="en-US" sz="1600" baseline="30000"/>
              <a:t>rd</a:t>
            </a:r>
            <a:r>
              <a:rPr lang="en-US" sz="1600"/>
              <a:t> latest</a:t>
            </a:r>
          </a:p>
          <a:p>
            <a:pPr>
              <a:lnSpc>
                <a:spcPct val="100000"/>
              </a:lnSpc>
              <a:spcBef>
                <a:spcPts val="0"/>
              </a:spcBef>
              <a:spcAft>
                <a:spcPts val="300"/>
              </a:spcAft>
              <a:buFontTx/>
              <a:buChar char="-"/>
            </a:pPr>
            <a:r>
              <a:rPr lang="en-US" sz="1600"/>
              <a:t>Fort Collins: 5</a:t>
            </a:r>
            <a:r>
              <a:rPr lang="en-US" sz="1600" baseline="30000"/>
              <a:t>th</a:t>
            </a:r>
            <a:r>
              <a:rPr lang="en-US" sz="1600"/>
              <a:t> latest</a:t>
            </a:r>
          </a:p>
          <a:p>
            <a:pPr marL="0" indent="0">
              <a:lnSpc>
                <a:spcPct val="100000"/>
              </a:lnSpc>
              <a:buNone/>
            </a:pPr>
            <a:endParaRPr lang="en-US" sz="2000"/>
          </a:p>
        </p:txBody>
      </p:sp>
      <p:graphicFrame>
        <p:nvGraphicFramePr>
          <p:cNvPr id="4" name="Table 3">
            <a:extLst>
              <a:ext uri="{FF2B5EF4-FFF2-40B4-BE49-F238E27FC236}">
                <a16:creationId xmlns:a16="http://schemas.microsoft.com/office/drawing/2014/main" id="{9B9BE4BB-E9E9-B2B8-32FF-EC8BDA943EF8}"/>
              </a:ext>
            </a:extLst>
          </p:cNvPr>
          <p:cNvGraphicFramePr>
            <a:graphicFrameLocks noGrp="1"/>
          </p:cNvGraphicFramePr>
          <p:nvPr>
            <p:extLst>
              <p:ext uri="{D42A27DB-BD31-4B8C-83A1-F6EECF244321}">
                <p14:modId xmlns:p14="http://schemas.microsoft.com/office/powerpoint/2010/main" val="4079782830"/>
              </p:ext>
            </p:extLst>
          </p:nvPr>
        </p:nvGraphicFramePr>
        <p:xfrm>
          <a:off x="8305800" y="3352799"/>
          <a:ext cx="3581399" cy="2849245"/>
        </p:xfrm>
        <a:graphic>
          <a:graphicData uri="http://schemas.openxmlformats.org/drawingml/2006/table">
            <a:tbl>
              <a:tblPr firstRow="1" bandRow="1">
                <a:tableStyleId>{5C22544A-7EE6-4342-B048-85BDC9FD1C3A}</a:tableStyleId>
              </a:tblPr>
              <a:tblGrid>
                <a:gridCol w="1039308">
                  <a:extLst>
                    <a:ext uri="{9D8B030D-6E8A-4147-A177-3AD203B41FA5}">
                      <a16:colId xmlns:a16="http://schemas.microsoft.com/office/drawing/2014/main" val="1286427429"/>
                    </a:ext>
                  </a:extLst>
                </a:gridCol>
                <a:gridCol w="2542091">
                  <a:extLst>
                    <a:ext uri="{9D8B030D-6E8A-4147-A177-3AD203B41FA5}">
                      <a16:colId xmlns:a16="http://schemas.microsoft.com/office/drawing/2014/main" val="695360000"/>
                    </a:ext>
                  </a:extLst>
                </a:gridCol>
              </a:tblGrid>
              <a:tr h="447970">
                <a:tc>
                  <a:txBody>
                    <a:bodyPr/>
                    <a:lstStyle/>
                    <a:p>
                      <a:pPr algn="ctr"/>
                      <a:r>
                        <a:rPr lang="en-US" sz="1800">
                          <a:solidFill>
                            <a:srgbClr val="1A1918"/>
                          </a:solidFill>
                        </a:rPr>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1A1918"/>
                          </a:solidFill>
                        </a:rPr>
                        <a:t>Date of First Snow: Denver, 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9796256"/>
                  </a:ext>
                </a:extLst>
              </a:tr>
              <a:tr h="441833">
                <a:tc>
                  <a:txBody>
                    <a:bodyPr/>
                    <a:lstStyle/>
                    <a:p>
                      <a:pPr algn="ctr"/>
                      <a:r>
                        <a:rPr lang="en-US" sz="1800">
                          <a:solidFill>
                            <a:srgbClr val="1A1918"/>
                          </a:solidFil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1A1918"/>
                          </a:solidFill>
                        </a:rPr>
                        <a:t>12/10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585918"/>
                  </a:ext>
                </a:extLst>
              </a:tr>
              <a:tr h="441833">
                <a:tc>
                  <a:txBody>
                    <a:bodyPr/>
                    <a:lstStyle/>
                    <a:p>
                      <a:pPr algn="ctr"/>
                      <a:r>
                        <a:rPr lang="en-US" sz="1800" b="1">
                          <a:solidFill>
                            <a:srgbClr val="1A1918"/>
                          </a:solidFill>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a:solidFill>
                            <a:srgbClr val="1A1918"/>
                          </a:solidFill>
                        </a:rPr>
                        <a:t>11/29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7480242"/>
                  </a:ext>
                </a:extLst>
              </a:tr>
              <a:tr h="441833">
                <a:tc>
                  <a:txBody>
                    <a:bodyPr/>
                    <a:lstStyle/>
                    <a:p>
                      <a:pPr algn="ctr"/>
                      <a:r>
                        <a:rPr lang="en-US" sz="1800">
                          <a:solidFill>
                            <a:srgbClr val="1A1918"/>
                          </a:solidFill>
                        </a:rPr>
                        <a:t>1934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1A1918"/>
                          </a:solidFill>
                        </a:rPr>
                        <a:t>11/21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1972811"/>
                  </a:ext>
                </a:extLst>
              </a:tr>
              <a:tr h="441833">
                <a:tc>
                  <a:txBody>
                    <a:bodyPr/>
                    <a:lstStyle/>
                    <a:p>
                      <a:pPr algn="ctr"/>
                      <a:r>
                        <a:rPr lang="en-US" sz="1800">
                          <a:solidFill>
                            <a:srgbClr val="1A1918"/>
                          </a:solidFill>
                        </a:rPr>
                        <a:t>1931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1A1918"/>
                          </a:solidFill>
                        </a:rPr>
                        <a:t>11/19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0240786"/>
                  </a:ext>
                </a:extLst>
              </a:tr>
              <a:tr h="441833">
                <a:tc>
                  <a:txBody>
                    <a:bodyPr/>
                    <a:lstStyle/>
                    <a:p>
                      <a:pPr algn="ctr"/>
                      <a:r>
                        <a:rPr lang="en-US" sz="1800">
                          <a:solidFill>
                            <a:srgbClr val="1A1918"/>
                          </a:solidFill>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1A1918"/>
                          </a:solidFill>
                        </a:rPr>
                        <a:t>11/17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2517046"/>
                  </a:ext>
                </a:extLst>
              </a:tr>
            </a:tbl>
          </a:graphicData>
        </a:graphic>
      </p:graphicFrame>
      <p:graphicFrame>
        <p:nvGraphicFramePr>
          <p:cNvPr id="5" name="Table 4">
            <a:extLst>
              <a:ext uri="{FF2B5EF4-FFF2-40B4-BE49-F238E27FC236}">
                <a16:creationId xmlns:a16="http://schemas.microsoft.com/office/drawing/2014/main" id="{E2D93E7A-48B4-BA04-00AE-098B545FB208}"/>
              </a:ext>
            </a:extLst>
          </p:cNvPr>
          <p:cNvGraphicFramePr>
            <a:graphicFrameLocks noGrp="1"/>
          </p:cNvGraphicFramePr>
          <p:nvPr>
            <p:extLst>
              <p:ext uri="{D42A27DB-BD31-4B8C-83A1-F6EECF244321}">
                <p14:modId xmlns:p14="http://schemas.microsoft.com/office/powerpoint/2010/main" val="2696152203"/>
              </p:ext>
            </p:extLst>
          </p:nvPr>
        </p:nvGraphicFramePr>
        <p:xfrm>
          <a:off x="8305801" y="411503"/>
          <a:ext cx="3581398" cy="2838304"/>
        </p:xfrm>
        <a:graphic>
          <a:graphicData uri="http://schemas.openxmlformats.org/drawingml/2006/table">
            <a:tbl>
              <a:tblPr firstRow="1" bandRow="1">
                <a:tableStyleId>{5C22544A-7EE6-4342-B048-85BDC9FD1C3A}</a:tableStyleId>
              </a:tblPr>
              <a:tblGrid>
                <a:gridCol w="1039308">
                  <a:extLst>
                    <a:ext uri="{9D8B030D-6E8A-4147-A177-3AD203B41FA5}">
                      <a16:colId xmlns:a16="http://schemas.microsoft.com/office/drawing/2014/main" val="1286427429"/>
                    </a:ext>
                  </a:extLst>
                </a:gridCol>
                <a:gridCol w="2542090">
                  <a:extLst>
                    <a:ext uri="{9D8B030D-6E8A-4147-A177-3AD203B41FA5}">
                      <a16:colId xmlns:a16="http://schemas.microsoft.com/office/drawing/2014/main" val="695360000"/>
                    </a:ext>
                  </a:extLst>
                </a:gridCol>
              </a:tblGrid>
              <a:tr h="590673">
                <a:tc>
                  <a:txBody>
                    <a:bodyPr/>
                    <a:lstStyle/>
                    <a:p>
                      <a:pPr algn="ctr"/>
                      <a:r>
                        <a:rPr lang="en-US" sz="1800">
                          <a:solidFill>
                            <a:srgbClr val="1A1918"/>
                          </a:solidFill>
                        </a:rPr>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1A1918"/>
                          </a:solidFill>
                        </a:rPr>
                        <a:t>Date of First Snow: Boulder, 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9796256"/>
                  </a:ext>
                </a:extLst>
              </a:tr>
              <a:tr h="450282">
                <a:tc>
                  <a:txBody>
                    <a:bodyPr/>
                    <a:lstStyle/>
                    <a:p>
                      <a:pPr algn="ctr"/>
                      <a:r>
                        <a:rPr lang="en-US" sz="1800" b="1">
                          <a:solidFill>
                            <a:srgbClr val="1A1918"/>
                          </a:solidFill>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a:solidFill>
                            <a:srgbClr val="1A1918"/>
                          </a:solidFill>
                        </a:rPr>
                        <a:t>11/29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585918"/>
                  </a:ext>
                </a:extLst>
              </a:tr>
              <a:tr h="436936">
                <a:tc>
                  <a:txBody>
                    <a:bodyPr/>
                    <a:lstStyle/>
                    <a:p>
                      <a:pPr algn="ctr"/>
                      <a:r>
                        <a:rPr lang="en-US" sz="1800" b="0">
                          <a:solidFill>
                            <a:srgbClr val="1A1918"/>
                          </a:solidFill>
                        </a:rPr>
                        <a:t>1978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0">
                          <a:solidFill>
                            <a:srgbClr val="1A1918"/>
                          </a:solidFill>
                        </a:rPr>
                        <a:t>11/26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7480242"/>
                  </a:ext>
                </a:extLst>
              </a:tr>
              <a:tr h="437134">
                <a:tc>
                  <a:txBody>
                    <a:bodyPr/>
                    <a:lstStyle/>
                    <a:p>
                      <a:pPr algn="ctr"/>
                      <a:r>
                        <a:rPr lang="en-US" sz="1800" b="0">
                          <a:solidFill>
                            <a:srgbClr val="1A1918"/>
                          </a:solidFill>
                        </a:rPr>
                        <a:t>1931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0">
                          <a:solidFill>
                            <a:srgbClr val="1A1918"/>
                          </a:solidFill>
                        </a:rPr>
                        <a:t>11/19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1972811"/>
                  </a:ext>
                </a:extLst>
              </a:tr>
              <a:tr h="436936">
                <a:tc>
                  <a:txBody>
                    <a:bodyPr/>
                    <a:lstStyle/>
                    <a:p>
                      <a:pPr algn="ctr"/>
                      <a:r>
                        <a:rPr lang="en-US" sz="1800" b="0">
                          <a:solidFill>
                            <a:srgbClr val="1A1918"/>
                          </a:solidFill>
                        </a:rPr>
                        <a:t>1930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0">
                          <a:solidFill>
                            <a:srgbClr val="1A1918"/>
                          </a:solidFill>
                        </a:rPr>
                        <a:t>11/18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0240786"/>
                  </a:ext>
                </a:extLst>
              </a:tr>
              <a:tr h="436936">
                <a:tc>
                  <a:txBody>
                    <a:bodyPr/>
                    <a:lstStyle/>
                    <a:p>
                      <a:pPr algn="ctr"/>
                      <a:r>
                        <a:rPr lang="en-US" sz="1800" b="0">
                          <a:solidFill>
                            <a:srgbClr val="1A1918"/>
                          </a:solidFill>
                        </a:rPr>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0">
                          <a:solidFill>
                            <a:srgbClr val="1A1918"/>
                          </a:solidFill>
                        </a:rPr>
                        <a:t>11/17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2517046"/>
                  </a:ext>
                </a:extLst>
              </a:tr>
            </a:tbl>
          </a:graphicData>
        </a:graphic>
      </p:graphicFrame>
      <p:pic>
        <p:nvPicPr>
          <p:cNvPr id="7" name="Picture 6">
            <a:extLst>
              <a:ext uri="{FF2B5EF4-FFF2-40B4-BE49-F238E27FC236}">
                <a16:creationId xmlns:a16="http://schemas.microsoft.com/office/drawing/2014/main" id="{711E849A-AC17-938B-E329-461A0FDEB4E2}"/>
              </a:ext>
            </a:extLst>
          </p:cNvPr>
          <p:cNvPicPr>
            <a:picLocks noChangeAspect="1"/>
          </p:cNvPicPr>
          <p:nvPr/>
        </p:nvPicPr>
        <p:blipFill>
          <a:blip r:embed="rId3"/>
          <a:stretch>
            <a:fillRect/>
          </a:stretch>
        </p:blipFill>
        <p:spPr>
          <a:xfrm>
            <a:off x="3556000" y="1177498"/>
            <a:ext cx="4521200" cy="4635500"/>
          </a:xfrm>
          <a:prstGeom prst="rect">
            <a:avLst/>
          </a:prstGeom>
        </p:spPr>
      </p:pic>
      <p:sp>
        <p:nvSpPr>
          <p:cNvPr id="8" name="Text Placeholder 2">
            <a:extLst>
              <a:ext uri="{FF2B5EF4-FFF2-40B4-BE49-F238E27FC236}">
                <a16:creationId xmlns:a16="http://schemas.microsoft.com/office/drawing/2014/main" id="{D1D8FE96-D029-0F0B-FDD5-340E6D63EAB7}"/>
              </a:ext>
            </a:extLst>
          </p:cNvPr>
          <p:cNvSpPr txBox="1">
            <a:spLocks/>
          </p:cNvSpPr>
          <p:nvPr/>
        </p:nvSpPr>
        <p:spPr>
          <a:xfrm>
            <a:off x="3505200" y="5724203"/>
            <a:ext cx="4343400" cy="948465"/>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a:buNone/>
            </a:pPr>
            <a:r>
              <a:rPr lang="en-US" sz="1400"/>
              <a:t>Very mediocre snow totals on 11/29, the first snow of WY 2026 for much of the Front Range Urban Corridor. Data from CoCoRaHS.</a:t>
            </a:r>
          </a:p>
        </p:txBody>
      </p:sp>
    </p:spTree>
    <p:extLst>
      <p:ext uri="{BB962C8B-B14F-4D97-AF65-F5344CB8AC3E}">
        <p14:creationId xmlns:p14="http://schemas.microsoft.com/office/powerpoint/2010/main" val="26561239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40C79-4B63-260F-6093-F95D0AF4AC21}"/>
              </a:ext>
            </a:extLst>
          </p:cNvPr>
          <p:cNvSpPr>
            <a:spLocks noGrp="1"/>
          </p:cNvSpPr>
          <p:nvPr>
            <p:ph type="title"/>
          </p:nvPr>
        </p:nvSpPr>
        <p:spPr>
          <a:xfrm>
            <a:off x="304800" y="814359"/>
            <a:ext cx="6629400" cy="830997"/>
          </a:xfrm>
        </p:spPr>
        <p:txBody>
          <a:bodyPr/>
          <a:lstStyle/>
          <a:p>
            <a:r>
              <a:rPr lang="en-US"/>
              <a:t>December 2025: Record-setting heat</a:t>
            </a:r>
          </a:p>
        </p:txBody>
      </p:sp>
      <p:sp>
        <p:nvSpPr>
          <p:cNvPr id="3" name="Text Placeholder 2">
            <a:extLst>
              <a:ext uri="{FF2B5EF4-FFF2-40B4-BE49-F238E27FC236}">
                <a16:creationId xmlns:a16="http://schemas.microsoft.com/office/drawing/2014/main" id="{1E052D02-BE64-3E39-4BA5-3E1379D3CE0C}"/>
              </a:ext>
            </a:extLst>
          </p:cNvPr>
          <p:cNvSpPr>
            <a:spLocks noGrp="1"/>
          </p:cNvSpPr>
          <p:nvPr>
            <p:ph type="body" sz="quarter" idx="10"/>
          </p:nvPr>
        </p:nvSpPr>
        <p:spPr>
          <a:xfrm>
            <a:off x="381000" y="1752600"/>
            <a:ext cx="4856016" cy="4599785"/>
          </a:xfrm>
        </p:spPr>
        <p:txBody>
          <a:bodyPr/>
          <a:lstStyle/>
          <a:p>
            <a:pPr marL="0" indent="0">
              <a:buNone/>
            </a:pPr>
            <a:r>
              <a:rPr lang="en-US" sz="2000"/>
              <a:t>December 2025 was our first record-warm month of WY 2026. One of the notable stats that came out of that month was the frequency of unusually warm days. Several long-standing climate stations set new records for most number of 60°F+ December days, including sites that rarely see temperatures that warm during this time of year. </a:t>
            </a:r>
            <a:r>
              <a:rPr lang="en-US" sz="2000" b="1"/>
              <a:t>For some locations, more days in December were at least 60°F than were not.</a:t>
            </a:r>
          </a:p>
        </p:txBody>
      </p:sp>
      <p:graphicFrame>
        <p:nvGraphicFramePr>
          <p:cNvPr id="4" name="Table 3">
            <a:extLst>
              <a:ext uri="{FF2B5EF4-FFF2-40B4-BE49-F238E27FC236}">
                <a16:creationId xmlns:a16="http://schemas.microsoft.com/office/drawing/2014/main" id="{B785444F-8FF6-6173-5668-A76D8B2A36D4}"/>
              </a:ext>
            </a:extLst>
          </p:cNvPr>
          <p:cNvGraphicFramePr>
            <a:graphicFrameLocks noGrp="1"/>
          </p:cNvGraphicFramePr>
          <p:nvPr>
            <p:extLst>
              <p:ext uri="{D42A27DB-BD31-4B8C-83A1-F6EECF244321}">
                <p14:modId xmlns:p14="http://schemas.microsoft.com/office/powerpoint/2010/main" val="1862941042"/>
              </p:ext>
            </p:extLst>
          </p:nvPr>
        </p:nvGraphicFramePr>
        <p:xfrm>
          <a:off x="6164228" y="1249680"/>
          <a:ext cx="5722972" cy="4267200"/>
        </p:xfrm>
        <a:graphic>
          <a:graphicData uri="http://schemas.openxmlformats.org/drawingml/2006/table">
            <a:tbl>
              <a:tblPr firstRow="1" bandRow="1">
                <a:tableStyleId>{5C22544A-7EE6-4342-B048-85BDC9FD1C3A}</a:tableStyleId>
              </a:tblPr>
              <a:tblGrid>
                <a:gridCol w="2161882">
                  <a:extLst>
                    <a:ext uri="{9D8B030D-6E8A-4147-A177-3AD203B41FA5}">
                      <a16:colId xmlns:a16="http://schemas.microsoft.com/office/drawing/2014/main" val="3775323134"/>
                    </a:ext>
                  </a:extLst>
                </a:gridCol>
                <a:gridCol w="1579890">
                  <a:extLst>
                    <a:ext uri="{9D8B030D-6E8A-4147-A177-3AD203B41FA5}">
                      <a16:colId xmlns:a16="http://schemas.microsoft.com/office/drawing/2014/main" val="1286427429"/>
                    </a:ext>
                  </a:extLst>
                </a:gridCol>
                <a:gridCol w="1981200">
                  <a:extLst>
                    <a:ext uri="{9D8B030D-6E8A-4147-A177-3AD203B41FA5}">
                      <a16:colId xmlns:a16="http://schemas.microsoft.com/office/drawing/2014/main" val="695360000"/>
                    </a:ext>
                  </a:extLst>
                </a:gridCol>
              </a:tblGrid>
              <a:tr h="370840">
                <a:tc>
                  <a:txBody>
                    <a:bodyPr/>
                    <a:lstStyle/>
                    <a:p>
                      <a:pPr algn="ctr"/>
                      <a:r>
                        <a:rPr lang="en-US" sz="1800" b="0" i="0">
                          <a:solidFill>
                            <a:srgbClr val="1A1918"/>
                          </a:solidFill>
                          <a:latin typeface="Avenir Medium" panose="02000503020000020003" pitchFamily="2" charset="0"/>
                        </a:rPr>
                        <a:t>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0" i="0">
                          <a:solidFill>
                            <a:srgbClr val="1A1918"/>
                          </a:solidFill>
                          <a:latin typeface="Avenir Medium" panose="02000503020000020003" pitchFamily="2" charset="0"/>
                        </a:rPr>
                        <a:t># days ≥ 60°F in Dec 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0" i="0">
                          <a:solidFill>
                            <a:srgbClr val="1A1918"/>
                          </a:solidFill>
                          <a:latin typeface="Avenir Medium" panose="02000503020000020003" pitchFamily="2" charset="0"/>
                        </a:rPr>
                        <a:t>Previous record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9796256"/>
                  </a:ext>
                </a:extLst>
              </a:tr>
              <a:tr h="282699">
                <a:tc>
                  <a:txBody>
                    <a:bodyPr/>
                    <a:lstStyle/>
                    <a:p>
                      <a:pPr algn="ctr"/>
                      <a:r>
                        <a:rPr lang="en-US" sz="1600" b="0" i="0">
                          <a:solidFill>
                            <a:srgbClr val="1A1918"/>
                          </a:solidFill>
                          <a:latin typeface="Avenir Medium" panose="02000503020000020003" pitchFamily="2" charset="0"/>
                        </a:rPr>
                        <a:t>Akron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12 (1980, 1939)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3316294"/>
                  </a:ext>
                </a:extLst>
              </a:tr>
              <a:tr h="282699">
                <a:tc>
                  <a:txBody>
                    <a:bodyPr/>
                    <a:lstStyle/>
                    <a:p>
                      <a:pPr algn="ctr"/>
                      <a:r>
                        <a:rPr lang="en-US" sz="1600" b="0" i="0">
                          <a:solidFill>
                            <a:srgbClr val="1A1918"/>
                          </a:solidFill>
                          <a:latin typeface="Avenir Medium" panose="02000503020000020003" pitchFamily="2" charset="0"/>
                        </a:rPr>
                        <a:t>Alamosa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2 (2021)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0177908"/>
                  </a:ext>
                </a:extLst>
              </a:tr>
              <a:tr h="282699">
                <a:tc>
                  <a:txBody>
                    <a:bodyPr/>
                    <a:lstStyle/>
                    <a:p>
                      <a:pPr algn="ctr"/>
                      <a:r>
                        <a:rPr lang="en-US" sz="1600" b="0" i="0">
                          <a:solidFill>
                            <a:srgbClr val="1A1918"/>
                          </a:solidFill>
                          <a:latin typeface="Avenir Medium" panose="02000503020000020003" pitchFamily="2" charset="0"/>
                        </a:rPr>
                        <a:t>Boulder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17 (1980)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585918"/>
                  </a:ext>
                </a:extLst>
              </a:tr>
              <a:tr h="273809">
                <a:tc>
                  <a:txBody>
                    <a:bodyPr/>
                    <a:lstStyle/>
                    <a:p>
                      <a:pPr algn="ctr"/>
                      <a:r>
                        <a:rPr lang="en-US" sz="1600" b="0" i="0">
                          <a:solidFill>
                            <a:srgbClr val="1A1918"/>
                          </a:solidFill>
                          <a:latin typeface="Avenir Medium" panose="02000503020000020003" pitchFamily="2" charset="0"/>
                        </a:rPr>
                        <a:t>Colorado Springs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13 (1939)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7480242"/>
                  </a:ext>
                </a:extLst>
              </a:tr>
              <a:tr h="273809">
                <a:tc>
                  <a:txBody>
                    <a:bodyPr/>
                    <a:lstStyle/>
                    <a:p>
                      <a:pPr algn="ctr"/>
                      <a:r>
                        <a:rPr lang="en-US" sz="1600" b="0" i="0">
                          <a:solidFill>
                            <a:srgbClr val="1A1918"/>
                          </a:solidFill>
                          <a:latin typeface="Avenir Medium" panose="02000503020000020003" pitchFamily="2" charset="0"/>
                        </a:rPr>
                        <a:t>Cortez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8 (1939)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7903615"/>
                  </a:ext>
                </a:extLst>
              </a:tr>
              <a:tr h="274444">
                <a:tc>
                  <a:txBody>
                    <a:bodyPr/>
                    <a:lstStyle/>
                    <a:p>
                      <a:pPr algn="ctr"/>
                      <a:r>
                        <a:rPr lang="en-US" sz="1600" b="0" i="0">
                          <a:solidFill>
                            <a:srgbClr val="1A1918"/>
                          </a:solidFill>
                          <a:latin typeface="Avenir Medium" panose="02000503020000020003" pitchFamily="2" charset="0"/>
                        </a:rPr>
                        <a:t>Denver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15 (1980)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1972811"/>
                  </a:ext>
                </a:extLst>
              </a:tr>
              <a:tr h="246504">
                <a:tc>
                  <a:txBody>
                    <a:bodyPr/>
                    <a:lstStyle/>
                    <a:p>
                      <a:pPr algn="ctr"/>
                      <a:r>
                        <a:rPr lang="en-US" sz="1600" b="0" i="0">
                          <a:solidFill>
                            <a:srgbClr val="1A1918"/>
                          </a:solidFill>
                          <a:latin typeface="Avenir Medium" panose="02000503020000020003" pitchFamily="2" charset="0"/>
                        </a:rPr>
                        <a:t>Fort Collins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13 (1980)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90240786"/>
                  </a:ext>
                </a:extLst>
              </a:tr>
              <a:tr h="246504">
                <a:tc>
                  <a:txBody>
                    <a:bodyPr/>
                    <a:lstStyle/>
                    <a:p>
                      <a:pPr marL="0" marR="0" lvl="0" indent="0" algn="ctr" defTabSz="617323" rtl="0" eaLnBrk="1" fontAlgn="auto" latinLnBrk="0" hangingPunct="1">
                        <a:lnSpc>
                          <a:spcPct val="100000"/>
                        </a:lnSpc>
                        <a:spcBef>
                          <a:spcPts val="0"/>
                        </a:spcBef>
                        <a:spcAft>
                          <a:spcPts val="0"/>
                        </a:spcAft>
                        <a:buClrTx/>
                        <a:buSzTx/>
                        <a:buFontTx/>
                        <a:buNone/>
                        <a:tabLst/>
                        <a:defRPr/>
                      </a:pPr>
                      <a:r>
                        <a:rPr lang="en-US" sz="1600" b="0" i="0">
                          <a:solidFill>
                            <a:srgbClr val="1A1918"/>
                          </a:solidFill>
                          <a:latin typeface="Avenir Medium" panose="02000503020000020003" pitchFamily="2" charset="0"/>
                        </a:rPr>
                        <a:t>Grand Junction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2 (several)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5583662"/>
                  </a:ext>
                </a:extLst>
              </a:tr>
              <a:tr h="246504">
                <a:tc>
                  <a:txBody>
                    <a:bodyPr/>
                    <a:lstStyle/>
                    <a:p>
                      <a:pPr algn="ctr"/>
                      <a:r>
                        <a:rPr lang="en-US" sz="1600" b="0" i="0">
                          <a:solidFill>
                            <a:srgbClr val="1A1918"/>
                          </a:solidFill>
                          <a:latin typeface="Avenir Medium" panose="02000503020000020003" pitchFamily="2" charset="0"/>
                        </a:rPr>
                        <a:t>Greeley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17 (1980)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6110741"/>
                  </a:ext>
                </a:extLst>
              </a:tr>
              <a:tr h="0">
                <a:tc>
                  <a:txBody>
                    <a:bodyPr/>
                    <a:lstStyle/>
                    <a:p>
                      <a:pPr algn="ctr"/>
                      <a:r>
                        <a:rPr lang="en-US" sz="1600" b="0" i="0">
                          <a:solidFill>
                            <a:srgbClr val="1A1918"/>
                          </a:solidFill>
                          <a:latin typeface="Avenir Medium" panose="02000503020000020003" pitchFamily="2" charset="0"/>
                        </a:rPr>
                        <a:t>Trinidad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i="0">
                          <a:solidFill>
                            <a:srgbClr val="1A1918"/>
                          </a:solidFill>
                          <a:latin typeface="Avenir Medium" panose="02000503020000020003" pitchFamily="2" charset="0"/>
                        </a:rPr>
                        <a:t>18 (1980)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2517046"/>
                  </a:ext>
                </a:extLst>
              </a:tr>
            </a:tbl>
          </a:graphicData>
        </a:graphic>
      </p:graphicFrame>
    </p:spTree>
    <p:extLst>
      <p:ext uri="{BB962C8B-B14F-4D97-AF65-F5344CB8AC3E}">
        <p14:creationId xmlns:p14="http://schemas.microsoft.com/office/powerpoint/2010/main" val="4931499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75C07-1D18-99A1-7DD1-44993283F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224D6-04B0-C2FB-4859-96C3D6652469}"/>
              </a:ext>
            </a:extLst>
          </p:cNvPr>
          <p:cNvSpPr>
            <a:spLocks noGrp="1"/>
          </p:cNvSpPr>
          <p:nvPr>
            <p:ph type="title"/>
          </p:nvPr>
        </p:nvSpPr>
        <p:spPr>
          <a:xfrm>
            <a:off x="236169" y="144921"/>
            <a:ext cx="10355631" cy="830997"/>
          </a:xfrm>
        </p:spPr>
        <p:txBody>
          <a:bodyPr/>
          <a:lstStyle/>
          <a:p>
            <a:r>
              <a:rPr lang="en-US"/>
              <a:t>December 2025: Winds and wildfires</a:t>
            </a:r>
          </a:p>
        </p:txBody>
      </p:sp>
      <p:sp>
        <p:nvSpPr>
          <p:cNvPr id="3" name="Text Placeholder 2">
            <a:extLst>
              <a:ext uri="{FF2B5EF4-FFF2-40B4-BE49-F238E27FC236}">
                <a16:creationId xmlns:a16="http://schemas.microsoft.com/office/drawing/2014/main" id="{57EF821F-230A-F12B-CFDC-0E35BC78FB58}"/>
              </a:ext>
            </a:extLst>
          </p:cNvPr>
          <p:cNvSpPr>
            <a:spLocks noGrp="1"/>
          </p:cNvSpPr>
          <p:nvPr>
            <p:ph type="body" sz="quarter" idx="10"/>
          </p:nvPr>
        </p:nvSpPr>
        <p:spPr>
          <a:xfrm>
            <a:off x="2621734" y="968561"/>
            <a:ext cx="3756895" cy="3122458"/>
          </a:xfrm>
        </p:spPr>
        <p:txBody>
          <a:bodyPr/>
          <a:lstStyle/>
          <a:p>
            <a:pPr marL="0" indent="0">
              <a:buNone/>
            </a:pPr>
            <a:r>
              <a:rPr lang="en-US" sz="2000"/>
              <a:t>Several downslope windstorms prompted power outages (both preventative and due to downed powerlines). In one of the events, several wildfires broke out across the eastern Plains, burning more 10,000 acres.   </a:t>
            </a:r>
            <a:endParaRPr lang="en-US" sz="2000" b="1"/>
          </a:p>
        </p:txBody>
      </p:sp>
      <p:pic>
        <p:nvPicPr>
          <p:cNvPr id="5" name="Picture 4" descr="Image">
            <a:extLst>
              <a:ext uri="{FF2B5EF4-FFF2-40B4-BE49-F238E27FC236}">
                <a16:creationId xmlns:a16="http://schemas.microsoft.com/office/drawing/2014/main" id="{6C20748A-5296-DFA6-83ED-6783746DC2EA}"/>
              </a:ext>
            </a:extLst>
          </p:cNvPr>
          <p:cNvPicPr>
            <a:picLocks noChangeAspect="1"/>
          </p:cNvPicPr>
          <p:nvPr/>
        </p:nvPicPr>
        <p:blipFill>
          <a:blip r:embed="rId3"/>
          <a:stretch>
            <a:fillRect/>
          </a:stretch>
        </p:blipFill>
        <p:spPr>
          <a:xfrm>
            <a:off x="222468" y="1187808"/>
            <a:ext cx="2232259" cy="3013902"/>
          </a:xfrm>
          <a:prstGeom prst="rect">
            <a:avLst/>
          </a:prstGeom>
        </p:spPr>
      </p:pic>
      <p:sp>
        <p:nvSpPr>
          <p:cNvPr id="6" name="TextBox 5">
            <a:extLst>
              <a:ext uri="{FF2B5EF4-FFF2-40B4-BE49-F238E27FC236}">
                <a16:creationId xmlns:a16="http://schemas.microsoft.com/office/drawing/2014/main" id="{F2FCDDDC-7509-41D6-B986-05FA2D6F3F00}"/>
              </a:ext>
            </a:extLst>
          </p:cNvPr>
          <p:cNvSpPr txBox="1"/>
          <p:nvPr/>
        </p:nvSpPr>
        <p:spPr>
          <a:xfrm>
            <a:off x="76090" y="4350454"/>
            <a:ext cx="2545644" cy="1077218"/>
          </a:xfrm>
          <a:prstGeom prst="rect">
            <a:avLst/>
          </a:prstGeom>
          <a:noFill/>
        </p:spPr>
        <p:txBody>
          <a:bodyPr wrap="square" rtlCol="0">
            <a:spAutoFit/>
          </a:bodyPr>
          <a:lstStyle/>
          <a:p>
            <a:pPr algn="l"/>
            <a:r>
              <a:rPr lang="en-US" sz="1600">
                <a:solidFill>
                  <a:srgbClr val="1A1918"/>
                </a:solidFill>
                <a:latin typeface="Avenir Medium" panose="02000503020000020003" pitchFamily="2" charset="0"/>
              </a:rPr>
              <a:t>Radar image from </a:t>
            </a:r>
            <a:r>
              <a:rPr lang="en-US" sz="1600">
                <a:solidFill>
                  <a:srgbClr val="1A1918"/>
                </a:solidFill>
                <a:latin typeface="Avenir Medium" panose="02000503020000020003" pitchFamily="2" charset="0"/>
                <a:hlinkClick r:id="rId4">
                  <a:extLst>
                    <a:ext uri="{A12FA001-AC4F-418D-AE19-62706E023703}">
                      <ahyp:hlinkClr xmlns:ahyp="http://schemas.microsoft.com/office/drawing/2018/hyperlinkcolor" val="tx"/>
                    </a:ext>
                  </a:extLst>
                </a:hlinkClick>
              </a:rPr>
              <a:t>NWS Goodland, KS</a:t>
            </a:r>
            <a:r>
              <a:rPr lang="en-US" sz="1600">
                <a:solidFill>
                  <a:srgbClr val="1A1918"/>
                </a:solidFill>
                <a:latin typeface="Avenir Medium" panose="02000503020000020003" pitchFamily="2" charset="0"/>
              </a:rPr>
              <a:t>, showing multiple wildfire smoke plumes on Dec. 17.</a:t>
            </a:r>
          </a:p>
        </p:txBody>
      </p:sp>
      <p:pic>
        <p:nvPicPr>
          <p:cNvPr id="7" name="Picture 2">
            <a:extLst>
              <a:ext uri="{FF2B5EF4-FFF2-40B4-BE49-F238E27FC236}">
                <a16:creationId xmlns:a16="http://schemas.microsoft.com/office/drawing/2014/main" id="{80E0D5BE-7C87-B3EC-F296-46C96EE4C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1364" y="816450"/>
            <a:ext cx="5570636" cy="501357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11C9D9F-52C9-B84E-A884-7F2319634394}"/>
              </a:ext>
            </a:extLst>
          </p:cNvPr>
          <p:cNvSpPr txBox="1"/>
          <p:nvPr/>
        </p:nvSpPr>
        <p:spPr>
          <a:xfrm>
            <a:off x="6553200" y="5715000"/>
            <a:ext cx="5334000" cy="584775"/>
          </a:xfrm>
          <a:prstGeom prst="rect">
            <a:avLst/>
          </a:prstGeom>
          <a:noFill/>
        </p:spPr>
        <p:txBody>
          <a:bodyPr wrap="square" rtlCol="0">
            <a:spAutoFit/>
          </a:bodyPr>
          <a:lstStyle/>
          <a:p>
            <a:pPr algn="l"/>
            <a:r>
              <a:rPr lang="en-US" sz="1600">
                <a:solidFill>
                  <a:srgbClr val="1A1918"/>
                </a:solidFill>
                <a:latin typeface="Avenir Medium" panose="02000503020000020003" pitchFamily="2" charset="0"/>
              </a:rPr>
              <a:t>Widespread local storm reports showing numerous wind gusts &gt; 60mph on Dec. 17-18.</a:t>
            </a:r>
          </a:p>
        </p:txBody>
      </p:sp>
      <p:pic>
        <p:nvPicPr>
          <p:cNvPr id="12" name="Picture 11" descr="Yuma County fires Dec 17-18 2025">
            <a:extLst>
              <a:ext uri="{FF2B5EF4-FFF2-40B4-BE49-F238E27FC236}">
                <a16:creationId xmlns:a16="http://schemas.microsoft.com/office/drawing/2014/main" id="{A063C089-522B-C44D-79B9-D396E08ECF93}"/>
              </a:ext>
            </a:extLst>
          </p:cNvPr>
          <p:cNvPicPr>
            <a:picLocks noChangeAspect="1"/>
          </p:cNvPicPr>
          <p:nvPr/>
        </p:nvPicPr>
        <p:blipFill>
          <a:blip r:embed="rId6"/>
          <a:stretch>
            <a:fillRect/>
          </a:stretch>
        </p:blipFill>
        <p:spPr>
          <a:xfrm>
            <a:off x="2689898" y="3978467"/>
            <a:ext cx="3177152" cy="2382864"/>
          </a:xfrm>
          <a:prstGeom prst="rect">
            <a:avLst/>
          </a:prstGeom>
        </p:spPr>
      </p:pic>
      <p:sp>
        <p:nvSpPr>
          <p:cNvPr id="13" name="TextBox 12">
            <a:extLst>
              <a:ext uri="{FF2B5EF4-FFF2-40B4-BE49-F238E27FC236}">
                <a16:creationId xmlns:a16="http://schemas.microsoft.com/office/drawing/2014/main" id="{2C7D0317-97BA-E5C1-5D28-8B56BF542F4F}"/>
              </a:ext>
            </a:extLst>
          </p:cNvPr>
          <p:cNvSpPr txBox="1"/>
          <p:nvPr/>
        </p:nvSpPr>
        <p:spPr>
          <a:xfrm>
            <a:off x="3200050" y="6324600"/>
            <a:ext cx="3756895" cy="584775"/>
          </a:xfrm>
          <a:prstGeom prst="rect">
            <a:avLst/>
          </a:prstGeom>
          <a:noFill/>
        </p:spPr>
        <p:txBody>
          <a:bodyPr wrap="square" rtlCol="0">
            <a:spAutoFit/>
          </a:bodyPr>
          <a:lstStyle/>
          <a:p>
            <a:pPr algn="l"/>
            <a:r>
              <a:rPr lang="en-US" sz="1600">
                <a:solidFill>
                  <a:srgbClr val="1A1918"/>
                </a:solidFill>
                <a:latin typeface="Avenir Medium" panose="02000503020000020003" pitchFamily="2" charset="0"/>
              </a:rPr>
              <a:t>Photo from Joshua Baumgardner/obtained from </a:t>
            </a:r>
            <a:r>
              <a:rPr lang="en-US" sz="1600">
                <a:solidFill>
                  <a:srgbClr val="1A1918"/>
                </a:solidFill>
                <a:latin typeface="Avenir Medium" panose="02000503020000020003" pitchFamily="2" charset="0"/>
                <a:hlinkClick r:id="rId7">
                  <a:extLst>
                    <a:ext uri="{A12FA001-AC4F-418D-AE19-62706E023703}">
                      <ahyp:hlinkClr xmlns:ahyp="http://schemas.microsoft.com/office/drawing/2018/hyperlinkcolor" val="tx"/>
                    </a:ext>
                  </a:extLst>
                </a:hlinkClick>
              </a:rPr>
              <a:t>Denver7</a:t>
            </a:r>
            <a:r>
              <a:rPr lang="en-US" sz="1600">
                <a:solidFill>
                  <a:srgbClr val="1A1918"/>
                </a:solidFill>
                <a:latin typeface="Avenir Medium" panose="02000503020000020003" pitchFamily="2" charset="0"/>
              </a:rPr>
              <a:t>.</a:t>
            </a:r>
          </a:p>
        </p:txBody>
      </p:sp>
    </p:spTree>
    <p:extLst>
      <p:ext uri="{BB962C8B-B14F-4D97-AF65-F5344CB8AC3E}">
        <p14:creationId xmlns:p14="http://schemas.microsoft.com/office/powerpoint/2010/main" val="37392472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11508-DC61-CB91-F0B6-26C8BC075DCD}"/>
              </a:ext>
            </a:extLst>
          </p:cNvPr>
          <p:cNvSpPr>
            <a:spLocks noGrp="1"/>
          </p:cNvSpPr>
          <p:nvPr>
            <p:ph type="title"/>
          </p:nvPr>
        </p:nvSpPr>
        <p:spPr>
          <a:xfrm>
            <a:off x="257015" y="125611"/>
            <a:ext cx="4086385" cy="2769989"/>
          </a:xfrm>
        </p:spPr>
        <p:txBody>
          <a:bodyPr/>
          <a:lstStyle/>
          <a:p>
            <a:r>
              <a:rPr lang="en-US"/>
              <a:t>January 2026: Our only real cold snap of WY 2026 </a:t>
            </a:r>
          </a:p>
        </p:txBody>
      </p:sp>
      <p:sp>
        <p:nvSpPr>
          <p:cNvPr id="3" name="Text Placeholder 2">
            <a:extLst>
              <a:ext uri="{FF2B5EF4-FFF2-40B4-BE49-F238E27FC236}">
                <a16:creationId xmlns:a16="http://schemas.microsoft.com/office/drawing/2014/main" id="{8C4E0AF8-F535-584B-9B39-DDEA84B66B4F}"/>
              </a:ext>
            </a:extLst>
          </p:cNvPr>
          <p:cNvSpPr>
            <a:spLocks noGrp="1"/>
          </p:cNvSpPr>
          <p:nvPr>
            <p:ph type="body" sz="quarter" idx="10"/>
          </p:nvPr>
        </p:nvSpPr>
        <p:spPr>
          <a:xfrm>
            <a:off x="257015" y="3043742"/>
            <a:ext cx="3705385" cy="2823658"/>
          </a:xfrm>
        </p:spPr>
        <p:txBody>
          <a:bodyPr/>
          <a:lstStyle/>
          <a:p>
            <a:pPr marL="0" indent="0">
              <a:buNone/>
            </a:pPr>
            <a:r>
              <a:rPr lang="en-US"/>
              <a:t>Several daily record low temperatures (both for minimum and maximum temperatures) were set during a multi-day cold snap in late Jan.</a:t>
            </a:r>
          </a:p>
        </p:txBody>
      </p:sp>
      <p:pic>
        <p:nvPicPr>
          <p:cNvPr id="4" name="Picture 3" descr="A map of the state of colorado with numbers&#10;&#10;AI-generated content may be incorrect.">
            <a:extLst>
              <a:ext uri="{FF2B5EF4-FFF2-40B4-BE49-F238E27FC236}">
                <a16:creationId xmlns:a16="http://schemas.microsoft.com/office/drawing/2014/main" id="{F0234ECD-CDCC-EC75-DDF2-E96E12DD9038}"/>
              </a:ext>
            </a:extLst>
          </p:cNvPr>
          <p:cNvPicPr>
            <a:picLocks noChangeAspect="1"/>
          </p:cNvPicPr>
          <p:nvPr/>
        </p:nvPicPr>
        <p:blipFill>
          <a:blip r:embed="rId2"/>
          <a:stretch>
            <a:fillRect/>
          </a:stretch>
        </p:blipFill>
        <p:spPr>
          <a:xfrm>
            <a:off x="4151070" y="563749"/>
            <a:ext cx="8040930" cy="5019338"/>
          </a:xfrm>
          <a:prstGeom prst="rect">
            <a:avLst/>
          </a:prstGeom>
        </p:spPr>
      </p:pic>
      <p:sp>
        <p:nvSpPr>
          <p:cNvPr id="5" name="TextBox 4">
            <a:extLst>
              <a:ext uri="{FF2B5EF4-FFF2-40B4-BE49-F238E27FC236}">
                <a16:creationId xmlns:a16="http://schemas.microsoft.com/office/drawing/2014/main" id="{D66DE054-D26D-4277-8801-2126EFAAF262}"/>
              </a:ext>
            </a:extLst>
          </p:cNvPr>
          <p:cNvSpPr txBox="1"/>
          <p:nvPr/>
        </p:nvSpPr>
        <p:spPr>
          <a:xfrm>
            <a:off x="4317569" y="5136259"/>
            <a:ext cx="5715000" cy="646331"/>
          </a:xfrm>
          <a:prstGeom prst="rect">
            <a:avLst/>
          </a:prstGeom>
          <a:noFill/>
        </p:spPr>
        <p:txBody>
          <a:bodyPr wrap="square">
            <a:spAutoFit/>
          </a:bodyPr>
          <a:lstStyle/>
          <a:p>
            <a:r>
              <a:rPr lang="en-US">
                <a:solidFill>
                  <a:srgbClr val="1A1918"/>
                </a:solidFill>
                <a:latin typeface="Avenir Medium" panose="02000503020000020003" pitchFamily="2" charset="0"/>
              </a:rPr>
              <a:t>Record low temperatures set on January 26 for stations with at least 40 years of data. </a:t>
            </a:r>
          </a:p>
        </p:txBody>
      </p:sp>
    </p:spTree>
    <p:extLst>
      <p:ext uri="{BB962C8B-B14F-4D97-AF65-F5344CB8AC3E}">
        <p14:creationId xmlns:p14="http://schemas.microsoft.com/office/powerpoint/2010/main" val="30927005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23298-8D10-0C12-3672-032D70C87BCB}"/>
              </a:ext>
            </a:extLst>
          </p:cNvPr>
          <p:cNvSpPr>
            <a:spLocks noGrp="1"/>
          </p:cNvSpPr>
          <p:nvPr>
            <p:ph type="title"/>
          </p:nvPr>
        </p:nvSpPr>
        <p:spPr>
          <a:xfrm>
            <a:off x="205354" y="152400"/>
            <a:ext cx="5181600" cy="2123658"/>
          </a:xfrm>
        </p:spPr>
        <p:txBody>
          <a:bodyPr/>
          <a:lstStyle/>
          <a:p>
            <a:r>
              <a:rPr lang="en-US"/>
              <a:t>February 2026: our remarkably warm winter continued</a:t>
            </a:r>
          </a:p>
        </p:txBody>
      </p:sp>
      <p:sp>
        <p:nvSpPr>
          <p:cNvPr id="3" name="Text Placeholder 2">
            <a:extLst>
              <a:ext uri="{FF2B5EF4-FFF2-40B4-BE49-F238E27FC236}">
                <a16:creationId xmlns:a16="http://schemas.microsoft.com/office/drawing/2014/main" id="{8FB356F4-348B-C2DA-A854-6E401A077730}"/>
              </a:ext>
            </a:extLst>
          </p:cNvPr>
          <p:cNvSpPr>
            <a:spLocks noGrp="1"/>
          </p:cNvSpPr>
          <p:nvPr>
            <p:ph type="body" sz="quarter" idx="10"/>
          </p:nvPr>
        </p:nvSpPr>
        <p:spPr>
          <a:xfrm>
            <a:off x="205354" y="2358065"/>
            <a:ext cx="5796378" cy="3966535"/>
          </a:xfrm>
        </p:spPr>
        <p:txBody>
          <a:bodyPr/>
          <a:lstStyle/>
          <a:p>
            <a:pPr marL="0" indent="0">
              <a:buNone/>
            </a:pPr>
            <a:r>
              <a:rPr lang="en-US"/>
              <a:t>February solidified our ridiculously warm winter as several long-term climate sites continued to tally ≥60°F days</a:t>
            </a:r>
          </a:p>
          <a:p>
            <a:pPr marL="0" indent="0">
              <a:buNone/>
            </a:pPr>
            <a:endParaRPr lang="en-US"/>
          </a:p>
          <a:p>
            <a:pPr marL="0" indent="0">
              <a:buNone/>
            </a:pPr>
            <a:r>
              <a:rPr lang="en-US"/>
              <a:t>For example, </a:t>
            </a:r>
            <a:r>
              <a:rPr lang="en-US" b="1"/>
              <a:t>Fort Collins (top panel) recorded more than twice as many ≥60°F days than it had seen in any other winter in its 125+ year history.</a:t>
            </a:r>
          </a:p>
        </p:txBody>
      </p:sp>
      <p:pic>
        <p:nvPicPr>
          <p:cNvPr id="4" name="Picture 2">
            <a:extLst>
              <a:ext uri="{FF2B5EF4-FFF2-40B4-BE49-F238E27FC236}">
                <a16:creationId xmlns:a16="http://schemas.microsoft.com/office/drawing/2014/main" id="{7FF898FE-8D55-503F-A5F8-3937715FCF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729" y="3429000"/>
            <a:ext cx="6174768" cy="34275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B0A9F495-7D13-6A7C-C7D8-F17B5C42F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7229" y="0"/>
            <a:ext cx="6174771"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97152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BFA5F5-AC9B-D7B6-66C7-0F4EA6E47A5D}"/>
              </a:ext>
            </a:extLst>
          </p:cNvPr>
          <p:cNvSpPr>
            <a:spLocks noGrp="1"/>
          </p:cNvSpPr>
          <p:nvPr>
            <p:ph type="body" sz="quarter" idx="10"/>
          </p:nvPr>
        </p:nvSpPr>
        <p:spPr>
          <a:xfrm>
            <a:off x="304800" y="2743200"/>
            <a:ext cx="3909446" cy="4485267"/>
          </a:xfrm>
        </p:spPr>
        <p:txBody>
          <a:bodyPr/>
          <a:lstStyle/>
          <a:p>
            <a:pPr marL="0" indent="0">
              <a:buNone/>
            </a:pPr>
            <a:r>
              <a:rPr lang="en-US" sz="2200"/>
              <a:t>Daily, monthly, and seasonal high temperatures were set late in the month </a:t>
            </a:r>
          </a:p>
          <a:p>
            <a:pPr marL="0" indent="0">
              <a:buNone/>
            </a:pPr>
            <a:endParaRPr lang="en-US" sz="2200"/>
          </a:p>
          <a:p>
            <a:pPr marL="0" indent="0">
              <a:buNone/>
            </a:pPr>
            <a:r>
              <a:rPr lang="en-US" sz="2200"/>
              <a:t>While notable in its own way, this record-setting heat would be overshadowed by March…</a:t>
            </a:r>
          </a:p>
        </p:txBody>
      </p:sp>
      <p:sp>
        <p:nvSpPr>
          <p:cNvPr id="4" name="Title 1">
            <a:extLst>
              <a:ext uri="{FF2B5EF4-FFF2-40B4-BE49-F238E27FC236}">
                <a16:creationId xmlns:a16="http://schemas.microsoft.com/office/drawing/2014/main" id="{1D67B5E1-2ECE-9219-F3CA-B1AD73D561E2}"/>
              </a:ext>
            </a:extLst>
          </p:cNvPr>
          <p:cNvSpPr>
            <a:spLocks noGrp="1"/>
          </p:cNvSpPr>
          <p:nvPr>
            <p:ph type="title"/>
          </p:nvPr>
        </p:nvSpPr>
        <p:spPr>
          <a:xfrm>
            <a:off x="283660" y="710626"/>
            <a:ext cx="3909446" cy="2123658"/>
          </a:xfrm>
        </p:spPr>
        <p:txBody>
          <a:bodyPr/>
          <a:lstStyle/>
          <a:p>
            <a:r>
              <a:rPr lang="en-US"/>
              <a:t>February 2026: our remarkably warm winter continued</a:t>
            </a:r>
          </a:p>
        </p:txBody>
      </p:sp>
      <p:pic>
        <p:nvPicPr>
          <p:cNvPr id="6" name="Picture 4">
            <a:extLst>
              <a:ext uri="{FF2B5EF4-FFF2-40B4-BE49-F238E27FC236}">
                <a16:creationId xmlns:a16="http://schemas.microsoft.com/office/drawing/2014/main" id="{0EAF9AE6-9A8F-0F8F-4F19-2B38861EED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87"/>
          <a:stretch>
            <a:fillRect/>
          </a:stretch>
        </p:blipFill>
        <p:spPr bwMode="auto">
          <a:xfrm>
            <a:off x="4193106" y="1064867"/>
            <a:ext cx="7998894" cy="4419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5A84D6A-BDB3-D8F4-2FF7-A6869EA6F807}"/>
              </a:ext>
            </a:extLst>
          </p:cNvPr>
          <p:cNvSpPr txBox="1"/>
          <p:nvPr/>
        </p:nvSpPr>
        <p:spPr>
          <a:xfrm>
            <a:off x="4419600" y="5413474"/>
            <a:ext cx="5715000" cy="646331"/>
          </a:xfrm>
          <a:prstGeom prst="rect">
            <a:avLst/>
          </a:prstGeom>
          <a:noFill/>
        </p:spPr>
        <p:txBody>
          <a:bodyPr wrap="square">
            <a:spAutoFit/>
          </a:bodyPr>
          <a:lstStyle/>
          <a:p>
            <a:r>
              <a:rPr lang="en-US">
                <a:solidFill>
                  <a:srgbClr val="1A1918"/>
                </a:solidFill>
                <a:latin typeface="Avenir Medium" panose="02000503020000020003" pitchFamily="2" charset="0"/>
              </a:rPr>
              <a:t>Record high temperatures set on February 24-25 for stations with at least 40 years of data. </a:t>
            </a:r>
          </a:p>
        </p:txBody>
      </p:sp>
    </p:spTree>
    <p:extLst>
      <p:ext uri="{BB962C8B-B14F-4D97-AF65-F5344CB8AC3E}">
        <p14:creationId xmlns:p14="http://schemas.microsoft.com/office/powerpoint/2010/main" val="20288312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4FA8-9491-C49A-7179-13BF1D03376A}"/>
              </a:ext>
            </a:extLst>
          </p:cNvPr>
          <p:cNvSpPr>
            <a:spLocks noGrp="1"/>
          </p:cNvSpPr>
          <p:nvPr>
            <p:ph type="title"/>
          </p:nvPr>
        </p:nvSpPr>
        <p:spPr>
          <a:xfrm>
            <a:off x="166352" y="78524"/>
            <a:ext cx="4114800" cy="2646878"/>
          </a:xfrm>
        </p:spPr>
        <p:txBody>
          <a:bodyPr/>
          <a:lstStyle/>
          <a:p>
            <a:r>
              <a:rPr lang="en-US" sz="4000">
                <a:cs typeface="Segoe UI Variable Display" pitchFamily="2" charset="0"/>
              </a:rPr>
              <a:t>March 2026: An unprecedented heat dome for the time of year</a:t>
            </a:r>
            <a:endParaRPr lang="en-US" sz="4000"/>
          </a:p>
        </p:txBody>
      </p:sp>
      <p:sp>
        <p:nvSpPr>
          <p:cNvPr id="3" name="Text Placeholder 2">
            <a:extLst>
              <a:ext uri="{FF2B5EF4-FFF2-40B4-BE49-F238E27FC236}">
                <a16:creationId xmlns:a16="http://schemas.microsoft.com/office/drawing/2014/main" id="{0AC40AF1-4678-1DC5-97D4-8174B7E3D5A2}"/>
              </a:ext>
            </a:extLst>
          </p:cNvPr>
          <p:cNvSpPr>
            <a:spLocks noGrp="1"/>
          </p:cNvSpPr>
          <p:nvPr>
            <p:ph type="body" sz="quarter" idx="10"/>
          </p:nvPr>
        </p:nvSpPr>
        <p:spPr>
          <a:xfrm>
            <a:off x="166352" y="2725402"/>
            <a:ext cx="3872248" cy="2731966"/>
          </a:xfrm>
        </p:spPr>
        <p:txBody>
          <a:bodyPr/>
          <a:lstStyle/>
          <a:p>
            <a:r>
              <a:rPr lang="en-US" sz="2200"/>
              <a:t>Records smashed across Colorado and the western US</a:t>
            </a:r>
          </a:p>
          <a:p>
            <a:r>
              <a:rPr lang="en-US" sz="2200"/>
              <a:t>10 states with their warmest March on record</a:t>
            </a:r>
          </a:p>
        </p:txBody>
      </p:sp>
      <p:sp>
        <p:nvSpPr>
          <p:cNvPr id="7" name="TextBox 6">
            <a:extLst>
              <a:ext uri="{FF2B5EF4-FFF2-40B4-BE49-F238E27FC236}">
                <a16:creationId xmlns:a16="http://schemas.microsoft.com/office/drawing/2014/main" id="{A2FDD137-5EC7-B178-03E4-B59F79188588}"/>
              </a:ext>
            </a:extLst>
          </p:cNvPr>
          <p:cNvSpPr txBox="1"/>
          <p:nvPr/>
        </p:nvSpPr>
        <p:spPr>
          <a:xfrm>
            <a:off x="4191000" y="5769561"/>
            <a:ext cx="81534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solidFill>
                  <a:srgbClr val="1A1918"/>
                </a:solidFill>
                <a:effectLst/>
                <a:uLnTx/>
                <a:uFillTx/>
                <a:latin typeface="Avenir Medium" panose="02000503020000020003" pitchFamily="2" charset="0"/>
              </a:rPr>
              <a:t>Satellite imagery of the heat dome, courtesy of </a:t>
            </a:r>
            <a:r>
              <a:rPr kumimoji="0" lang="en-US" sz="1600" u="none" strike="noStrike" kern="1200" cap="none" spc="0" normalizeH="0" baseline="0" noProof="0">
                <a:ln>
                  <a:noFill/>
                </a:ln>
                <a:solidFill>
                  <a:srgbClr val="1A1918"/>
                </a:solidFill>
                <a:effectLst/>
                <a:uLnTx/>
                <a:uFillTx/>
                <a:latin typeface="Avenir Medium" panose="02000503020000020003" pitchFamily="2" charset="0"/>
                <a:hlinkClick r:id="rId4">
                  <a:extLst>
                    <a:ext uri="{A12FA001-AC4F-418D-AE19-62706E023703}">
                      <ahyp:hlinkClr xmlns:ahyp="http://schemas.microsoft.com/office/drawing/2018/hyperlinkcolor" val="tx"/>
                    </a:ext>
                  </a:extLst>
                </a:hlinkClick>
              </a:rPr>
              <a:t>CIRA/CSU/NOAA</a:t>
            </a:r>
            <a:endParaRPr kumimoji="0" lang="en-US" sz="1600" u="none" strike="noStrike" kern="1200" cap="none" spc="0" normalizeH="0" baseline="0" noProof="0">
              <a:ln>
                <a:noFill/>
              </a:ln>
              <a:solidFill>
                <a:srgbClr val="1A1918"/>
              </a:solidFill>
              <a:effectLst/>
              <a:uLnTx/>
              <a:uFillTx/>
              <a:latin typeface="Avenir Medium" panose="02000503020000020003" pitchFamily="2" charset="0"/>
            </a:endParaRPr>
          </a:p>
        </p:txBody>
      </p:sp>
      <p:pic>
        <p:nvPicPr>
          <p:cNvPr id="8" name="20260318003020-20260318192020_g18_abi_fd_mlwv_arridge_labels.mp4">
            <a:hlinkClick r:id="" action="ppaction://media"/>
            <a:extLst>
              <a:ext uri="{FF2B5EF4-FFF2-40B4-BE49-F238E27FC236}">
                <a16:creationId xmlns:a16="http://schemas.microsoft.com/office/drawing/2014/main" id="{E91B7698-3D03-AF1A-E10B-DA2D5DFA2595}"/>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4191000" y="919162"/>
            <a:ext cx="7834648" cy="4406990"/>
          </a:xfrm>
          <a:prstGeom prst="rect">
            <a:avLst/>
          </a:prstGeom>
        </p:spPr>
      </p:pic>
      <p:sp>
        <p:nvSpPr>
          <p:cNvPr id="9" name="TextBox 8">
            <a:extLst>
              <a:ext uri="{FF2B5EF4-FFF2-40B4-BE49-F238E27FC236}">
                <a16:creationId xmlns:a16="http://schemas.microsoft.com/office/drawing/2014/main" id="{9ED62E49-27C0-4DAF-EAC0-A9F64A6AF93D}"/>
              </a:ext>
            </a:extLst>
          </p:cNvPr>
          <p:cNvSpPr txBox="1"/>
          <p:nvPr/>
        </p:nvSpPr>
        <p:spPr>
          <a:xfrm>
            <a:off x="5257800" y="6488668"/>
            <a:ext cx="5604098"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See our </a:t>
            </a:r>
            <a:r>
              <a:rPr lang="en-US">
                <a:solidFill>
                  <a:srgbClr val="1A1918"/>
                </a:solidFill>
                <a:latin typeface="Avenir Medium" panose="02000503020000020003" pitchFamily="2" charset="0"/>
                <a:hlinkClick r:id="rId6">
                  <a:extLst>
                    <a:ext uri="{A12FA001-AC4F-418D-AE19-62706E023703}">
                      <ahyp:hlinkClr xmlns:ahyp="http://schemas.microsoft.com/office/drawing/2018/hyperlinkcolor" val="tx"/>
                    </a:ext>
                  </a:extLst>
                </a:hlinkClick>
              </a:rPr>
              <a:t>blog post </a:t>
            </a:r>
            <a:r>
              <a:rPr lang="en-US">
                <a:solidFill>
                  <a:srgbClr val="1A1918"/>
                </a:solidFill>
                <a:latin typeface="Avenir Medium" panose="02000503020000020003" pitchFamily="2" charset="0"/>
              </a:rPr>
              <a:t>for more on the March heatwave.</a:t>
            </a:r>
          </a:p>
        </p:txBody>
      </p:sp>
    </p:spTree>
    <p:extLst>
      <p:ext uri="{BB962C8B-B14F-4D97-AF65-F5344CB8AC3E}">
        <p14:creationId xmlns:p14="http://schemas.microsoft.com/office/powerpoint/2010/main" val="42927599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4FA8-9491-C49A-7179-13BF1D03376A}"/>
              </a:ext>
            </a:extLst>
          </p:cNvPr>
          <p:cNvSpPr>
            <a:spLocks noGrp="1"/>
          </p:cNvSpPr>
          <p:nvPr>
            <p:ph type="title"/>
          </p:nvPr>
        </p:nvSpPr>
        <p:spPr>
          <a:xfrm>
            <a:off x="166352" y="0"/>
            <a:ext cx="4424713" cy="2031325"/>
          </a:xfrm>
        </p:spPr>
        <p:txBody>
          <a:bodyPr/>
          <a:lstStyle/>
          <a:p>
            <a:r>
              <a:rPr lang="en-US" sz="4000">
                <a:cs typeface="Segoe UI Variable Display" pitchFamily="2" charset="0"/>
              </a:rPr>
              <a:t>March 2026: Record-smashing warmth</a:t>
            </a:r>
            <a:endParaRPr lang="en-US" sz="4000"/>
          </a:p>
        </p:txBody>
      </p:sp>
      <p:sp>
        <p:nvSpPr>
          <p:cNvPr id="3" name="Text Placeholder 2">
            <a:extLst>
              <a:ext uri="{FF2B5EF4-FFF2-40B4-BE49-F238E27FC236}">
                <a16:creationId xmlns:a16="http://schemas.microsoft.com/office/drawing/2014/main" id="{0AC40AF1-4678-1DC5-97D4-8174B7E3D5A2}"/>
              </a:ext>
            </a:extLst>
          </p:cNvPr>
          <p:cNvSpPr>
            <a:spLocks noGrp="1"/>
          </p:cNvSpPr>
          <p:nvPr>
            <p:ph type="body" sz="quarter" idx="10"/>
          </p:nvPr>
        </p:nvSpPr>
        <p:spPr>
          <a:xfrm>
            <a:off x="287628" y="2667000"/>
            <a:ext cx="3872248" cy="2916632"/>
          </a:xfrm>
        </p:spPr>
        <p:txBody>
          <a:bodyPr/>
          <a:lstStyle/>
          <a:p>
            <a:pPr marL="0" indent="0">
              <a:buNone/>
            </a:pPr>
            <a:r>
              <a:rPr lang="en-US" b="1">
                <a:cs typeface="Segoe UI" panose="020B0502040204020203" pitchFamily="34" charset="0"/>
              </a:rPr>
              <a:t>In much of Colorado, March 2026 had a week’s worth of days warmer than any March day in the last 75 years</a:t>
            </a:r>
          </a:p>
          <a:p>
            <a:pPr marL="0" indent="0">
              <a:buNone/>
            </a:pPr>
            <a:endParaRPr lang="en-US" sz="2200"/>
          </a:p>
        </p:txBody>
      </p:sp>
      <p:pic>
        <p:nvPicPr>
          <p:cNvPr id="4" name="Picture 3">
            <a:extLst>
              <a:ext uri="{FF2B5EF4-FFF2-40B4-BE49-F238E27FC236}">
                <a16:creationId xmlns:a16="http://schemas.microsoft.com/office/drawing/2014/main" id="{CAF0E0E4-BF20-9655-F70F-74CC2AFEFFB4}"/>
              </a:ext>
            </a:extLst>
          </p:cNvPr>
          <p:cNvPicPr>
            <a:picLocks noChangeAspect="1"/>
          </p:cNvPicPr>
          <p:nvPr/>
        </p:nvPicPr>
        <p:blipFill>
          <a:blip r:embed="rId2"/>
          <a:srcRect/>
          <a:stretch/>
        </p:blipFill>
        <p:spPr>
          <a:xfrm>
            <a:off x="4591065" y="108691"/>
            <a:ext cx="7124674" cy="6165583"/>
          </a:xfrm>
          <a:prstGeom prst="rect">
            <a:avLst/>
          </a:prstGeom>
        </p:spPr>
      </p:pic>
      <p:sp>
        <p:nvSpPr>
          <p:cNvPr id="5" name="TextBox 4">
            <a:extLst>
              <a:ext uri="{FF2B5EF4-FFF2-40B4-BE49-F238E27FC236}">
                <a16:creationId xmlns:a16="http://schemas.microsoft.com/office/drawing/2014/main" id="{38FEEE57-53DC-71D4-42D9-35184C41925B}"/>
              </a:ext>
            </a:extLst>
          </p:cNvPr>
          <p:cNvSpPr txBox="1"/>
          <p:nvPr/>
        </p:nvSpPr>
        <p:spPr>
          <a:xfrm>
            <a:off x="5257800" y="6488668"/>
            <a:ext cx="5604098"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See our </a:t>
            </a:r>
            <a:r>
              <a:rPr lang="en-US">
                <a:solidFill>
                  <a:srgbClr val="1A1918"/>
                </a:solidFill>
                <a:latin typeface="Avenir Medium" panose="02000503020000020003" pitchFamily="2" charset="0"/>
                <a:hlinkClick r:id="rId3">
                  <a:extLst>
                    <a:ext uri="{A12FA001-AC4F-418D-AE19-62706E023703}">
                      <ahyp:hlinkClr xmlns:ahyp="http://schemas.microsoft.com/office/drawing/2018/hyperlinkcolor" val="tx"/>
                    </a:ext>
                  </a:extLst>
                </a:hlinkClick>
              </a:rPr>
              <a:t>blog post </a:t>
            </a:r>
            <a:r>
              <a:rPr lang="en-US">
                <a:solidFill>
                  <a:srgbClr val="1A1918"/>
                </a:solidFill>
                <a:latin typeface="Avenir Medium" panose="02000503020000020003" pitchFamily="2" charset="0"/>
              </a:rPr>
              <a:t>for more on the March heatwave.</a:t>
            </a:r>
          </a:p>
        </p:txBody>
      </p:sp>
    </p:spTree>
    <p:extLst>
      <p:ext uri="{BB962C8B-B14F-4D97-AF65-F5344CB8AC3E}">
        <p14:creationId xmlns:p14="http://schemas.microsoft.com/office/powerpoint/2010/main" val="345298813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03BA6-A027-4273-FF26-9E8091D14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12BD0F-917F-CBBF-FB7D-1F3D11AE60BA}"/>
              </a:ext>
            </a:extLst>
          </p:cNvPr>
          <p:cNvSpPr>
            <a:spLocks noGrp="1"/>
          </p:cNvSpPr>
          <p:nvPr>
            <p:ph type="title"/>
          </p:nvPr>
        </p:nvSpPr>
        <p:spPr>
          <a:xfrm>
            <a:off x="166352" y="178475"/>
            <a:ext cx="4424713" cy="2031325"/>
          </a:xfrm>
        </p:spPr>
        <p:txBody>
          <a:bodyPr/>
          <a:lstStyle/>
          <a:p>
            <a:r>
              <a:rPr lang="en-US" sz="4000">
                <a:cs typeface="Segoe UI Variable Display" pitchFamily="2" charset="0"/>
              </a:rPr>
              <a:t>March 2026: Record-smashing warmth</a:t>
            </a:r>
            <a:endParaRPr lang="en-US" sz="4000"/>
          </a:p>
        </p:txBody>
      </p:sp>
      <p:sp>
        <p:nvSpPr>
          <p:cNvPr id="3" name="Text Placeholder 2">
            <a:extLst>
              <a:ext uri="{FF2B5EF4-FFF2-40B4-BE49-F238E27FC236}">
                <a16:creationId xmlns:a16="http://schemas.microsoft.com/office/drawing/2014/main" id="{774569D9-084A-AFE1-3563-9179640FF60B}"/>
              </a:ext>
            </a:extLst>
          </p:cNvPr>
          <p:cNvSpPr>
            <a:spLocks noGrp="1"/>
          </p:cNvSpPr>
          <p:nvPr>
            <p:ph type="body" sz="quarter" idx="10"/>
          </p:nvPr>
        </p:nvSpPr>
        <p:spPr>
          <a:xfrm>
            <a:off x="304800" y="2057400"/>
            <a:ext cx="4589173" cy="5019772"/>
          </a:xfrm>
        </p:spPr>
        <p:txBody>
          <a:bodyPr/>
          <a:lstStyle/>
          <a:p>
            <a:pPr marL="0" indent="0">
              <a:buNone/>
            </a:pPr>
            <a:r>
              <a:rPr lang="en-US" sz="2200">
                <a:cs typeface="Segoe UI" panose="020B0502040204020203" pitchFamily="34" charset="0"/>
              </a:rPr>
              <a:t>For some locations, maximum temperatures in March 2026 were so warm that they exceeded all-time maximum </a:t>
            </a:r>
            <a:r>
              <a:rPr lang="en-US" sz="2200" i="1">
                <a:cs typeface="Segoe UI" panose="020B0502040204020203" pitchFamily="34" charset="0"/>
              </a:rPr>
              <a:t>April</a:t>
            </a:r>
            <a:r>
              <a:rPr lang="en-US" sz="2200">
                <a:cs typeface="Segoe UI" panose="020B0502040204020203" pitchFamily="34" charset="0"/>
              </a:rPr>
              <a:t> temperatures between 1951-2025</a:t>
            </a:r>
          </a:p>
          <a:p>
            <a:pPr marL="0" indent="0">
              <a:buNone/>
            </a:pPr>
            <a:endParaRPr lang="en-US" sz="2200">
              <a:cs typeface="Segoe UI" panose="020B0502040204020203" pitchFamily="34" charset="0"/>
            </a:endParaRPr>
          </a:p>
          <a:p>
            <a:pPr marL="0" indent="0">
              <a:buNone/>
            </a:pPr>
            <a:r>
              <a:rPr lang="en-US" sz="2200">
                <a:cs typeface="Segoe UI" panose="020B0502040204020203" pitchFamily="34" charset="0"/>
              </a:rPr>
              <a:t>Statewide, April 2026 would go on to be more than 1°F cooler than March 2026 (even though April was still warmer than average)</a:t>
            </a:r>
          </a:p>
          <a:p>
            <a:pPr marL="0" indent="0">
              <a:buNone/>
            </a:pPr>
            <a:endParaRPr lang="en-US" sz="2200"/>
          </a:p>
        </p:txBody>
      </p:sp>
      <p:pic>
        <p:nvPicPr>
          <p:cNvPr id="5" name="Picture 4">
            <a:extLst>
              <a:ext uri="{FF2B5EF4-FFF2-40B4-BE49-F238E27FC236}">
                <a16:creationId xmlns:a16="http://schemas.microsoft.com/office/drawing/2014/main" id="{5DD7708C-830F-AB76-D17F-D4F40A43344B}"/>
              </a:ext>
            </a:extLst>
          </p:cNvPr>
          <p:cNvPicPr>
            <a:picLocks noChangeAspect="1"/>
          </p:cNvPicPr>
          <p:nvPr/>
        </p:nvPicPr>
        <p:blipFill>
          <a:blip r:embed="rId3"/>
          <a:stretch>
            <a:fillRect/>
          </a:stretch>
        </p:blipFill>
        <p:spPr>
          <a:xfrm>
            <a:off x="5564144" y="135332"/>
            <a:ext cx="6461504" cy="6019800"/>
          </a:xfrm>
          <a:prstGeom prst="rect">
            <a:avLst/>
          </a:prstGeom>
        </p:spPr>
      </p:pic>
      <p:sp>
        <p:nvSpPr>
          <p:cNvPr id="6" name="TextBox 5">
            <a:extLst>
              <a:ext uri="{FF2B5EF4-FFF2-40B4-BE49-F238E27FC236}">
                <a16:creationId xmlns:a16="http://schemas.microsoft.com/office/drawing/2014/main" id="{13B1262C-ED74-87B7-27C9-419ABDDBA86C}"/>
              </a:ext>
            </a:extLst>
          </p:cNvPr>
          <p:cNvSpPr txBox="1"/>
          <p:nvPr/>
        </p:nvSpPr>
        <p:spPr>
          <a:xfrm>
            <a:off x="5257800" y="6488668"/>
            <a:ext cx="5604098"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See our </a:t>
            </a:r>
            <a:r>
              <a:rPr lang="en-US">
                <a:solidFill>
                  <a:srgbClr val="1A1918"/>
                </a:solidFill>
                <a:latin typeface="Avenir Medium" panose="02000503020000020003" pitchFamily="2" charset="0"/>
                <a:hlinkClick r:id="rId4">
                  <a:extLst>
                    <a:ext uri="{A12FA001-AC4F-418D-AE19-62706E023703}">
                      <ahyp:hlinkClr xmlns:ahyp="http://schemas.microsoft.com/office/drawing/2018/hyperlinkcolor" val="tx"/>
                    </a:ext>
                  </a:extLst>
                </a:hlinkClick>
              </a:rPr>
              <a:t>blog post </a:t>
            </a:r>
            <a:r>
              <a:rPr lang="en-US">
                <a:solidFill>
                  <a:srgbClr val="1A1918"/>
                </a:solidFill>
                <a:latin typeface="Avenir Medium" panose="02000503020000020003" pitchFamily="2" charset="0"/>
              </a:rPr>
              <a:t>for more on the March heatwave.</a:t>
            </a:r>
          </a:p>
        </p:txBody>
      </p:sp>
    </p:spTree>
    <p:extLst>
      <p:ext uri="{BB962C8B-B14F-4D97-AF65-F5344CB8AC3E}">
        <p14:creationId xmlns:p14="http://schemas.microsoft.com/office/powerpoint/2010/main" val="35899422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94A66-70F8-55E3-64CC-5F473DDF6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620BC3-272E-AF51-FC3F-0D97B376D6BD}"/>
              </a:ext>
            </a:extLst>
          </p:cNvPr>
          <p:cNvSpPr>
            <a:spLocks noGrp="1"/>
          </p:cNvSpPr>
          <p:nvPr>
            <p:ph type="title"/>
          </p:nvPr>
        </p:nvSpPr>
        <p:spPr>
          <a:xfrm>
            <a:off x="166352" y="178475"/>
            <a:ext cx="4424713" cy="2031325"/>
          </a:xfrm>
        </p:spPr>
        <p:txBody>
          <a:bodyPr/>
          <a:lstStyle/>
          <a:p>
            <a:r>
              <a:rPr lang="en-US" sz="4000">
                <a:cs typeface="Segoe UI Variable Display" pitchFamily="2" charset="0"/>
              </a:rPr>
              <a:t>March 2026: Record-smashing warmth</a:t>
            </a:r>
            <a:endParaRPr lang="en-US" sz="4000"/>
          </a:p>
        </p:txBody>
      </p:sp>
      <p:sp>
        <p:nvSpPr>
          <p:cNvPr id="3" name="Text Placeholder 2">
            <a:extLst>
              <a:ext uri="{FF2B5EF4-FFF2-40B4-BE49-F238E27FC236}">
                <a16:creationId xmlns:a16="http://schemas.microsoft.com/office/drawing/2014/main" id="{F81CEFF0-AA47-15EA-C758-76CAAFD2D23C}"/>
              </a:ext>
            </a:extLst>
          </p:cNvPr>
          <p:cNvSpPr>
            <a:spLocks noGrp="1"/>
          </p:cNvSpPr>
          <p:nvPr>
            <p:ph type="body" sz="quarter" idx="10"/>
          </p:nvPr>
        </p:nvSpPr>
        <p:spPr>
          <a:xfrm>
            <a:off x="325190" y="2298867"/>
            <a:ext cx="3979573" cy="4374467"/>
          </a:xfrm>
        </p:spPr>
        <p:txBody>
          <a:bodyPr/>
          <a:lstStyle/>
          <a:p>
            <a:pPr marL="0" indent="0">
              <a:buNone/>
            </a:pPr>
            <a:r>
              <a:rPr lang="en-US">
                <a:cs typeface="Segoe UI" panose="020B0502040204020203" pitchFamily="34" charset="0"/>
              </a:rPr>
              <a:t>The heat lasted multiple days, and it was far warmer than any heat wave that we’ve seen in the month of March.</a:t>
            </a:r>
          </a:p>
          <a:p>
            <a:pPr marL="0" indent="0">
              <a:buNone/>
            </a:pPr>
            <a:r>
              <a:rPr lang="en-US">
                <a:cs typeface="Segoe UI" panose="020B0502040204020203" pitchFamily="34" charset="0"/>
              </a:rPr>
              <a:t>The nine warmest March days on record statewide happened in March 2026.</a:t>
            </a:r>
          </a:p>
          <a:p>
            <a:pPr marL="0" indent="0">
              <a:buNone/>
            </a:pPr>
            <a:endParaRPr lang="en-US" sz="2200"/>
          </a:p>
        </p:txBody>
      </p:sp>
      <p:pic>
        <p:nvPicPr>
          <p:cNvPr id="4" name="Picture 3">
            <a:extLst>
              <a:ext uri="{FF2B5EF4-FFF2-40B4-BE49-F238E27FC236}">
                <a16:creationId xmlns:a16="http://schemas.microsoft.com/office/drawing/2014/main" id="{AC490ED0-C418-1B2E-D8BD-0304147C67E0}"/>
              </a:ext>
            </a:extLst>
          </p:cNvPr>
          <p:cNvPicPr>
            <a:picLocks noChangeAspect="1"/>
          </p:cNvPicPr>
          <p:nvPr/>
        </p:nvPicPr>
        <p:blipFill>
          <a:blip r:embed="rId2"/>
          <a:stretch>
            <a:fillRect/>
          </a:stretch>
        </p:blipFill>
        <p:spPr>
          <a:xfrm>
            <a:off x="4713219" y="1091625"/>
            <a:ext cx="7348919" cy="4089975"/>
          </a:xfrm>
          <a:prstGeom prst="rect">
            <a:avLst/>
          </a:prstGeom>
        </p:spPr>
      </p:pic>
      <p:sp>
        <p:nvSpPr>
          <p:cNvPr id="6" name="TextBox 5">
            <a:extLst>
              <a:ext uri="{FF2B5EF4-FFF2-40B4-BE49-F238E27FC236}">
                <a16:creationId xmlns:a16="http://schemas.microsoft.com/office/drawing/2014/main" id="{EC99D67F-B4C7-94DD-2FA2-B62C2FF9F921}"/>
              </a:ext>
            </a:extLst>
          </p:cNvPr>
          <p:cNvSpPr txBox="1"/>
          <p:nvPr/>
        </p:nvSpPr>
        <p:spPr>
          <a:xfrm>
            <a:off x="5296437" y="5181600"/>
            <a:ext cx="6570373" cy="584775"/>
          </a:xfrm>
          <a:prstGeom prst="rect">
            <a:avLst/>
          </a:prstGeom>
          <a:noFill/>
        </p:spPr>
        <p:txBody>
          <a:bodyPr wrap="square" rtlCol="0">
            <a:spAutoFit/>
          </a:bodyPr>
          <a:lstStyle/>
          <a:p>
            <a:r>
              <a:rPr lang="en-US" sz="1600">
                <a:solidFill>
                  <a:srgbClr val="1A1918"/>
                </a:solidFill>
                <a:latin typeface="Avenir Medium" panose="02000503020000020003" pitchFamily="2" charset="0"/>
              </a:rPr>
              <a:t>Colorado’s top-25 March heat waves since 1951, defined as 4-day averaged statewide temperatures. Data from NCEI </a:t>
            </a:r>
            <a:r>
              <a:rPr lang="en-US" sz="1600" err="1">
                <a:solidFill>
                  <a:srgbClr val="1A1918"/>
                </a:solidFill>
                <a:latin typeface="Avenir Medium" panose="02000503020000020003" pitchFamily="2" charset="0"/>
              </a:rPr>
              <a:t>nclimgrid</a:t>
            </a:r>
            <a:r>
              <a:rPr lang="en-US" sz="1600">
                <a:solidFill>
                  <a:srgbClr val="1A1918"/>
                </a:solidFill>
                <a:latin typeface="Avenir Medium" panose="02000503020000020003" pitchFamily="2" charset="0"/>
              </a:rPr>
              <a:t>.  </a:t>
            </a:r>
          </a:p>
        </p:txBody>
      </p:sp>
      <p:cxnSp>
        <p:nvCxnSpPr>
          <p:cNvPr id="7" name="Straight Arrow Connector 6">
            <a:extLst>
              <a:ext uri="{FF2B5EF4-FFF2-40B4-BE49-F238E27FC236}">
                <a16:creationId xmlns:a16="http://schemas.microsoft.com/office/drawing/2014/main" id="{597FC068-AF4B-A312-AA7A-1351B1F8C3D6}"/>
              </a:ext>
            </a:extLst>
          </p:cNvPr>
          <p:cNvCxnSpPr>
            <a:cxnSpLocks/>
          </p:cNvCxnSpPr>
          <p:nvPr/>
        </p:nvCxnSpPr>
        <p:spPr>
          <a:xfrm>
            <a:off x="10668000" y="506850"/>
            <a:ext cx="990600" cy="940950"/>
          </a:xfrm>
          <a:prstGeom prst="straightConnector1">
            <a:avLst/>
          </a:prstGeom>
          <a:ln w="38100">
            <a:solidFill>
              <a:srgbClr val="1A1918"/>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9BA2CC9-0920-21E2-17B9-06F670A13624}"/>
              </a:ext>
            </a:extLst>
          </p:cNvPr>
          <p:cNvSpPr txBox="1"/>
          <p:nvPr/>
        </p:nvSpPr>
        <p:spPr>
          <a:xfrm>
            <a:off x="9380275" y="283335"/>
            <a:ext cx="1287725" cy="369332"/>
          </a:xfrm>
          <a:prstGeom prst="rect">
            <a:avLst/>
          </a:prstGeom>
          <a:noFill/>
        </p:spPr>
        <p:txBody>
          <a:bodyPr wrap="none" rtlCol="0">
            <a:spAutoFit/>
          </a:bodyPr>
          <a:lstStyle/>
          <a:p>
            <a:pPr algn="l"/>
            <a:r>
              <a:rPr lang="en-US" b="1">
                <a:solidFill>
                  <a:srgbClr val="1A1918"/>
                </a:solidFill>
                <a:latin typeface="Avenir Medium" panose="02000503020000020003" pitchFamily="2" charset="0"/>
              </a:rPr>
              <a:t>Mar. 18-21</a:t>
            </a:r>
          </a:p>
        </p:txBody>
      </p:sp>
      <p:sp>
        <p:nvSpPr>
          <p:cNvPr id="14" name="TextBox 13">
            <a:extLst>
              <a:ext uri="{FF2B5EF4-FFF2-40B4-BE49-F238E27FC236}">
                <a16:creationId xmlns:a16="http://schemas.microsoft.com/office/drawing/2014/main" id="{CC90925B-877E-ACB4-3DBE-9A6889A77203}"/>
              </a:ext>
            </a:extLst>
          </p:cNvPr>
          <p:cNvSpPr txBox="1"/>
          <p:nvPr/>
        </p:nvSpPr>
        <p:spPr>
          <a:xfrm>
            <a:off x="5257800" y="6488668"/>
            <a:ext cx="5604098"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See our </a:t>
            </a:r>
            <a:r>
              <a:rPr lang="en-US">
                <a:solidFill>
                  <a:srgbClr val="1A1918"/>
                </a:solidFill>
                <a:latin typeface="Avenir Medium" panose="02000503020000020003" pitchFamily="2" charset="0"/>
                <a:hlinkClick r:id="rId3">
                  <a:extLst>
                    <a:ext uri="{A12FA001-AC4F-418D-AE19-62706E023703}">
                      <ahyp:hlinkClr xmlns:ahyp="http://schemas.microsoft.com/office/drawing/2018/hyperlinkcolor" val="tx"/>
                    </a:ext>
                  </a:extLst>
                </a:hlinkClick>
              </a:rPr>
              <a:t>blog post </a:t>
            </a:r>
            <a:r>
              <a:rPr lang="en-US">
                <a:solidFill>
                  <a:srgbClr val="1A1918"/>
                </a:solidFill>
                <a:latin typeface="Avenir Medium" panose="02000503020000020003" pitchFamily="2" charset="0"/>
              </a:rPr>
              <a:t>for more on the March heatwave.</a:t>
            </a:r>
          </a:p>
        </p:txBody>
      </p:sp>
    </p:spTree>
    <p:extLst>
      <p:ext uri="{BB962C8B-B14F-4D97-AF65-F5344CB8AC3E}">
        <p14:creationId xmlns:p14="http://schemas.microsoft.com/office/powerpoint/2010/main" val="3171564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50E54-8743-C1A3-6F83-25567E6434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614B61-B04E-74F4-9151-61A161C90553}"/>
              </a:ext>
            </a:extLst>
          </p:cNvPr>
          <p:cNvSpPr>
            <a:spLocks noGrp="1"/>
          </p:cNvSpPr>
          <p:nvPr>
            <p:ph type="title"/>
          </p:nvPr>
        </p:nvSpPr>
        <p:spPr>
          <a:xfrm>
            <a:off x="166352" y="178475"/>
            <a:ext cx="4424713" cy="2031325"/>
          </a:xfrm>
        </p:spPr>
        <p:txBody>
          <a:bodyPr/>
          <a:lstStyle/>
          <a:p>
            <a:r>
              <a:rPr lang="en-US" sz="4000">
                <a:cs typeface="Segoe UI Variable Display" pitchFamily="2" charset="0"/>
              </a:rPr>
              <a:t>March 2026: Record-smashing warmth</a:t>
            </a:r>
            <a:endParaRPr lang="en-US" sz="4000"/>
          </a:p>
        </p:txBody>
      </p:sp>
      <p:sp>
        <p:nvSpPr>
          <p:cNvPr id="3" name="Text Placeholder 2">
            <a:extLst>
              <a:ext uri="{FF2B5EF4-FFF2-40B4-BE49-F238E27FC236}">
                <a16:creationId xmlns:a16="http://schemas.microsoft.com/office/drawing/2014/main" id="{71F539CC-1BEF-5C5C-5567-9E3F81D952B2}"/>
              </a:ext>
            </a:extLst>
          </p:cNvPr>
          <p:cNvSpPr>
            <a:spLocks noGrp="1"/>
          </p:cNvSpPr>
          <p:nvPr>
            <p:ph type="body" sz="quarter" idx="10"/>
          </p:nvPr>
        </p:nvSpPr>
        <p:spPr>
          <a:xfrm>
            <a:off x="287627" y="2514600"/>
            <a:ext cx="4841194" cy="1932645"/>
          </a:xfrm>
        </p:spPr>
        <p:txBody>
          <a:bodyPr/>
          <a:lstStyle/>
          <a:p>
            <a:pPr marL="0" indent="0">
              <a:buNone/>
            </a:pPr>
            <a:r>
              <a:rPr lang="en-US">
                <a:cs typeface="Segoe UI" panose="020B0502040204020203" pitchFamily="34" charset="0"/>
              </a:rPr>
              <a:t>Several hundred stations across Colorado set new </a:t>
            </a:r>
            <a:r>
              <a:rPr lang="en-US" b="1">
                <a:cs typeface="Segoe UI" panose="020B0502040204020203" pitchFamily="34" charset="0"/>
              </a:rPr>
              <a:t>monthly</a:t>
            </a:r>
            <a:r>
              <a:rPr lang="en-US">
                <a:cs typeface="Segoe UI" panose="020B0502040204020203" pitchFamily="34" charset="0"/>
              </a:rPr>
              <a:t> March records, some by as much as 10°F (!!)</a:t>
            </a:r>
            <a:endParaRPr lang="en-US" sz="2200"/>
          </a:p>
        </p:txBody>
      </p:sp>
      <p:sp>
        <p:nvSpPr>
          <p:cNvPr id="14" name="TextBox 13">
            <a:extLst>
              <a:ext uri="{FF2B5EF4-FFF2-40B4-BE49-F238E27FC236}">
                <a16:creationId xmlns:a16="http://schemas.microsoft.com/office/drawing/2014/main" id="{D6B48D1B-7D9D-DF5A-0AC4-41E65663F223}"/>
              </a:ext>
            </a:extLst>
          </p:cNvPr>
          <p:cNvSpPr txBox="1"/>
          <p:nvPr/>
        </p:nvSpPr>
        <p:spPr>
          <a:xfrm>
            <a:off x="5257800" y="6488668"/>
            <a:ext cx="5604098"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See our </a:t>
            </a:r>
            <a:r>
              <a:rPr lang="en-US">
                <a:solidFill>
                  <a:srgbClr val="1A1918"/>
                </a:solidFill>
                <a:latin typeface="Avenir Medium" panose="02000503020000020003" pitchFamily="2" charset="0"/>
                <a:hlinkClick r:id="rId2">
                  <a:extLst>
                    <a:ext uri="{A12FA001-AC4F-418D-AE19-62706E023703}">
                      <ahyp:hlinkClr xmlns:ahyp="http://schemas.microsoft.com/office/drawing/2018/hyperlinkcolor" val="tx"/>
                    </a:ext>
                  </a:extLst>
                </a:hlinkClick>
              </a:rPr>
              <a:t>blog post </a:t>
            </a:r>
            <a:r>
              <a:rPr lang="en-US">
                <a:solidFill>
                  <a:srgbClr val="1A1918"/>
                </a:solidFill>
                <a:latin typeface="Avenir Medium" panose="02000503020000020003" pitchFamily="2" charset="0"/>
              </a:rPr>
              <a:t>for more on the March heatwave.</a:t>
            </a:r>
          </a:p>
        </p:txBody>
      </p:sp>
      <p:pic>
        <p:nvPicPr>
          <p:cNvPr id="5" name="Picture 4">
            <a:extLst>
              <a:ext uri="{FF2B5EF4-FFF2-40B4-BE49-F238E27FC236}">
                <a16:creationId xmlns:a16="http://schemas.microsoft.com/office/drawing/2014/main" id="{8FC1146A-6BD4-6425-BE8A-E1053991D72B}"/>
              </a:ext>
            </a:extLst>
          </p:cNvPr>
          <p:cNvPicPr>
            <a:picLocks noChangeAspect="1"/>
          </p:cNvPicPr>
          <p:nvPr/>
        </p:nvPicPr>
        <p:blipFill>
          <a:blip r:embed="rId3"/>
          <a:srcRect/>
          <a:stretch/>
        </p:blipFill>
        <p:spPr>
          <a:xfrm>
            <a:off x="6458362" y="178474"/>
            <a:ext cx="4841194" cy="6146125"/>
          </a:xfrm>
          <a:prstGeom prst="rect">
            <a:avLst/>
          </a:prstGeom>
        </p:spPr>
      </p:pic>
    </p:spTree>
    <p:extLst>
      <p:ext uri="{BB962C8B-B14F-4D97-AF65-F5344CB8AC3E}">
        <p14:creationId xmlns:p14="http://schemas.microsoft.com/office/powerpoint/2010/main" val="28406526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A041-3331-CB68-D55C-56429339C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BA340-3BA6-A1F1-DFEA-A327467B510C}"/>
              </a:ext>
            </a:extLst>
          </p:cNvPr>
          <p:cNvSpPr>
            <a:spLocks noGrp="1"/>
          </p:cNvSpPr>
          <p:nvPr>
            <p:ph type="title"/>
          </p:nvPr>
        </p:nvSpPr>
        <p:spPr>
          <a:xfrm>
            <a:off x="166352" y="178475"/>
            <a:ext cx="4424713" cy="2031325"/>
          </a:xfrm>
        </p:spPr>
        <p:txBody>
          <a:bodyPr/>
          <a:lstStyle/>
          <a:p>
            <a:r>
              <a:rPr lang="en-US" sz="4000">
                <a:cs typeface="Segoe UI Variable Display" pitchFamily="2" charset="0"/>
              </a:rPr>
              <a:t>March 2026: Record-smashing warmth</a:t>
            </a:r>
            <a:endParaRPr lang="en-US" sz="4000"/>
          </a:p>
        </p:txBody>
      </p:sp>
      <p:sp>
        <p:nvSpPr>
          <p:cNvPr id="3" name="Text Placeholder 2">
            <a:extLst>
              <a:ext uri="{FF2B5EF4-FFF2-40B4-BE49-F238E27FC236}">
                <a16:creationId xmlns:a16="http://schemas.microsoft.com/office/drawing/2014/main" id="{5DFEB9F2-6729-1275-73C1-E5C82AFB2CF8}"/>
              </a:ext>
            </a:extLst>
          </p:cNvPr>
          <p:cNvSpPr>
            <a:spLocks noGrp="1"/>
          </p:cNvSpPr>
          <p:nvPr>
            <p:ph type="body" sz="quarter" idx="10"/>
          </p:nvPr>
        </p:nvSpPr>
        <p:spPr>
          <a:xfrm>
            <a:off x="166352" y="2286000"/>
            <a:ext cx="3598573" cy="2823658"/>
          </a:xfrm>
        </p:spPr>
        <p:txBody>
          <a:bodyPr/>
          <a:lstStyle/>
          <a:p>
            <a:pPr marL="0" indent="0">
              <a:buNone/>
            </a:pPr>
            <a:r>
              <a:rPr lang="en-US">
                <a:cs typeface="Segoe UI" panose="020B0502040204020203" pitchFamily="34" charset="0"/>
              </a:rPr>
              <a:t>The heat led to rapid decline in snowpack that occurred much earlier than usual (comparable to what we typically see in May-June)</a:t>
            </a:r>
            <a:endParaRPr lang="en-US" sz="2200"/>
          </a:p>
        </p:txBody>
      </p:sp>
      <p:sp>
        <p:nvSpPr>
          <p:cNvPr id="14" name="TextBox 13">
            <a:extLst>
              <a:ext uri="{FF2B5EF4-FFF2-40B4-BE49-F238E27FC236}">
                <a16:creationId xmlns:a16="http://schemas.microsoft.com/office/drawing/2014/main" id="{840EA5F4-95EA-7F74-2710-8985DBBE068D}"/>
              </a:ext>
            </a:extLst>
          </p:cNvPr>
          <p:cNvSpPr txBox="1"/>
          <p:nvPr/>
        </p:nvSpPr>
        <p:spPr>
          <a:xfrm>
            <a:off x="3429000" y="6482229"/>
            <a:ext cx="7428637"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See our </a:t>
            </a:r>
            <a:r>
              <a:rPr lang="en-US">
                <a:solidFill>
                  <a:srgbClr val="1A1918"/>
                </a:solidFill>
                <a:latin typeface="Avenir Medium" panose="02000503020000020003" pitchFamily="2" charset="0"/>
                <a:hlinkClick r:id="rId2">
                  <a:extLst>
                    <a:ext uri="{A12FA001-AC4F-418D-AE19-62706E023703}">
                      <ahyp:hlinkClr xmlns:ahyp="http://schemas.microsoft.com/office/drawing/2018/hyperlinkcolor" val="tx"/>
                    </a:ext>
                  </a:extLst>
                </a:hlinkClick>
              </a:rPr>
              <a:t>blog</a:t>
            </a:r>
            <a:r>
              <a:rPr lang="en-US">
                <a:solidFill>
                  <a:srgbClr val="1A1918"/>
                </a:solidFill>
                <a:latin typeface="Avenir Medium" panose="02000503020000020003" pitchFamily="2" charset="0"/>
              </a:rPr>
              <a:t> for more on the March heatwave’s impact on snowpack.</a:t>
            </a:r>
          </a:p>
        </p:txBody>
      </p:sp>
      <p:pic>
        <p:nvPicPr>
          <p:cNvPr id="4" name="Picture 2">
            <a:extLst>
              <a:ext uri="{FF2B5EF4-FFF2-40B4-BE49-F238E27FC236}">
                <a16:creationId xmlns:a16="http://schemas.microsoft.com/office/drawing/2014/main" id="{6B54DE2E-A0A5-8737-4FBA-28F01843D8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258" y="990600"/>
            <a:ext cx="7861618" cy="4585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1025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ECCD-11EC-18AA-1094-688C415CEAD4}"/>
              </a:ext>
            </a:extLst>
          </p:cNvPr>
          <p:cNvSpPr>
            <a:spLocks noGrp="1"/>
          </p:cNvSpPr>
          <p:nvPr>
            <p:ph type="title"/>
          </p:nvPr>
        </p:nvSpPr>
        <p:spPr>
          <a:xfrm>
            <a:off x="321466" y="216735"/>
            <a:ext cx="4267200" cy="2769989"/>
          </a:xfrm>
        </p:spPr>
        <p:txBody>
          <a:bodyPr/>
          <a:lstStyle/>
          <a:p>
            <a:r>
              <a:rPr lang="en-US"/>
              <a:t>April 2026: Flash drought across the Eastern Plains</a:t>
            </a:r>
          </a:p>
        </p:txBody>
      </p:sp>
      <p:sp>
        <p:nvSpPr>
          <p:cNvPr id="3" name="Text Placeholder 2">
            <a:extLst>
              <a:ext uri="{FF2B5EF4-FFF2-40B4-BE49-F238E27FC236}">
                <a16:creationId xmlns:a16="http://schemas.microsoft.com/office/drawing/2014/main" id="{EB71FC83-0A51-E72E-FE88-5E56C477AD34}"/>
              </a:ext>
            </a:extLst>
          </p:cNvPr>
          <p:cNvSpPr>
            <a:spLocks noGrp="1"/>
          </p:cNvSpPr>
          <p:nvPr>
            <p:ph type="body" sz="quarter" idx="10"/>
          </p:nvPr>
        </p:nvSpPr>
        <p:spPr>
          <a:xfrm>
            <a:off x="342931" y="3230653"/>
            <a:ext cx="3962400" cy="2375650"/>
          </a:xfrm>
        </p:spPr>
        <p:txBody>
          <a:bodyPr/>
          <a:lstStyle/>
          <a:p>
            <a:pPr marL="0" indent="0">
              <a:buNone/>
            </a:pPr>
            <a:r>
              <a:rPr lang="en-US"/>
              <a:t>4-category degradations in 8 weeks across southeastern Colorado amid the hot and dry conditions</a:t>
            </a:r>
          </a:p>
        </p:txBody>
      </p:sp>
      <p:pic>
        <p:nvPicPr>
          <p:cNvPr id="4" name="Picture 3">
            <a:extLst>
              <a:ext uri="{FF2B5EF4-FFF2-40B4-BE49-F238E27FC236}">
                <a16:creationId xmlns:a16="http://schemas.microsoft.com/office/drawing/2014/main" id="{FA2DBCC6-CE06-F905-DEC5-512FF2FCE7B0}"/>
              </a:ext>
            </a:extLst>
          </p:cNvPr>
          <p:cNvPicPr>
            <a:picLocks noChangeAspect="1"/>
          </p:cNvPicPr>
          <p:nvPr/>
        </p:nvPicPr>
        <p:blipFill>
          <a:blip r:embed="rId2"/>
          <a:srcRect l="1357" r="1584" b="4905"/>
          <a:stretch>
            <a:fillRect/>
          </a:stretch>
        </p:blipFill>
        <p:spPr>
          <a:xfrm>
            <a:off x="4644980" y="354586"/>
            <a:ext cx="7543800" cy="5711351"/>
          </a:xfrm>
          <a:prstGeom prst="rect">
            <a:avLst/>
          </a:prstGeom>
        </p:spPr>
      </p:pic>
    </p:spTree>
    <p:extLst>
      <p:ext uri="{BB962C8B-B14F-4D97-AF65-F5344CB8AC3E}">
        <p14:creationId xmlns:p14="http://schemas.microsoft.com/office/powerpoint/2010/main" val="8996754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FBF9D-158D-58CC-F165-90F13AA4D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13373-BA3B-D90B-1FC4-C26AC7F07B97}"/>
              </a:ext>
            </a:extLst>
          </p:cNvPr>
          <p:cNvSpPr>
            <a:spLocks noGrp="1"/>
          </p:cNvSpPr>
          <p:nvPr>
            <p:ph type="title"/>
          </p:nvPr>
        </p:nvSpPr>
        <p:spPr>
          <a:xfrm>
            <a:off x="321466" y="216735"/>
            <a:ext cx="4267200" cy="2769989"/>
          </a:xfrm>
        </p:spPr>
        <p:txBody>
          <a:bodyPr/>
          <a:lstStyle/>
          <a:p>
            <a:r>
              <a:rPr lang="en-US"/>
              <a:t>April 2026: Flash drought across the Eastern Plains</a:t>
            </a:r>
          </a:p>
        </p:txBody>
      </p:sp>
      <p:sp>
        <p:nvSpPr>
          <p:cNvPr id="3" name="Text Placeholder 2">
            <a:extLst>
              <a:ext uri="{FF2B5EF4-FFF2-40B4-BE49-F238E27FC236}">
                <a16:creationId xmlns:a16="http://schemas.microsoft.com/office/drawing/2014/main" id="{BD5E8FB1-E42E-A379-6B7A-016DD30FED31}"/>
              </a:ext>
            </a:extLst>
          </p:cNvPr>
          <p:cNvSpPr>
            <a:spLocks noGrp="1"/>
          </p:cNvSpPr>
          <p:nvPr>
            <p:ph type="body" sz="quarter" idx="10"/>
          </p:nvPr>
        </p:nvSpPr>
        <p:spPr>
          <a:xfrm>
            <a:off x="342931" y="3230653"/>
            <a:ext cx="3962400" cy="1292662"/>
          </a:xfrm>
        </p:spPr>
        <p:txBody>
          <a:bodyPr/>
          <a:lstStyle/>
          <a:p>
            <a:pPr marL="0" lvl="0" indent="0" defTabSz="914400">
              <a:lnSpc>
                <a:spcPct val="100000"/>
              </a:lnSpc>
              <a:spcBef>
                <a:spcPts val="0"/>
              </a:spcBef>
              <a:spcAft>
                <a:spcPts val="0"/>
              </a:spcAft>
              <a:buNone/>
              <a:defRPr/>
            </a:pPr>
            <a:r>
              <a:rPr lang="en-US"/>
              <a:t>Rapid declines in soil moisture at a critical time of year for agriculture</a:t>
            </a:r>
          </a:p>
        </p:txBody>
      </p:sp>
      <p:pic>
        <p:nvPicPr>
          <p:cNvPr id="5" name="Picture 4">
            <a:extLst>
              <a:ext uri="{FF2B5EF4-FFF2-40B4-BE49-F238E27FC236}">
                <a16:creationId xmlns:a16="http://schemas.microsoft.com/office/drawing/2014/main" id="{AABAD350-1063-4545-1837-1CC8BCA1AB6A}"/>
              </a:ext>
            </a:extLst>
          </p:cNvPr>
          <p:cNvPicPr>
            <a:picLocks noChangeAspect="1"/>
          </p:cNvPicPr>
          <p:nvPr/>
        </p:nvPicPr>
        <p:blipFill>
          <a:blip r:embed="rId2"/>
          <a:srcRect/>
          <a:stretch/>
        </p:blipFill>
        <p:spPr>
          <a:xfrm>
            <a:off x="4560168" y="406525"/>
            <a:ext cx="7602524" cy="5384676"/>
          </a:xfrm>
          <a:prstGeom prst="rect">
            <a:avLst/>
          </a:prstGeom>
        </p:spPr>
      </p:pic>
      <p:sp>
        <p:nvSpPr>
          <p:cNvPr id="6" name="Right Brace 5">
            <a:extLst>
              <a:ext uri="{FF2B5EF4-FFF2-40B4-BE49-F238E27FC236}">
                <a16:creationId xmlns:a16="http://schemas.microsoft.com/office/drawing/2014/main" id="{75DD4D23-5305-159C-45FB-5E39449D6445}"/>
              </a:ext>
            </a:extLst>
          </p:cNvPr>
          <p:cNvSpPr/>
          <p:nvPr/>
        </p:nvSpPr>
        <p:spPr>
          <a:xfrm rot="5400000">
            <a:off x="8113569" y="4154631"/>
            <a:ext cx="270161" cy="1257300"/>
          </a:xfrm>
          <a:prstGeom prst="rightBrace">
            <a:avLst/>
          </a:prstGeom>
          <a:ln w="3810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58737964-8FF6-6C39-8D2B-CBFDF8A5D082}"/>
              </a:ext>
            </a:extLst>
          </p:cNvPr>
          <p:cNvSpPr txBox="1"/>
          <p:nvPr/>
        </p:nvSpPr>
        <p:spPr>
          <a:xfrm>
            <a:off x="4953000" y="5791200"/>
            <a:ext cx="6965048" cy="369332"/>
          </a:xfrm>
          <a:prstGeom prst="rect">
            <a:avLst/>
          </a:prstGeom>
          <a:noFill/>
        </p:spPr>
        <p:txBody>
          <a:bodyPr wrap="none" rtlCol="0">
            <a:spAutoFit/>
          </a:bodyPr>
          <a:lstStyle/>
          <a:p>
            <a:pPr algn="l"/>
            <a:r>
              <a:rPr lang="en-US">
                <a:solidFill>
                  <a:srgbClr val="1A1918"/>
                </a:solidFill>
                <a:latin typeface="Avenir Medium" panose="02000503020000020003" pitchFamily="2" charset="0"/>
              </a:rPr>
              <a:t>Soil moisture for Burlington, CO for WY2026. Data from WLDAS.</a:t>
            </a:r>
          </a:p>
        </p:txBody>
      </p:sp>
    </p:spTree>
    <p:extLst>
      <p:ext uri="{BB962C8B-B14F-4D97-AF65-F5344CB8AC3E}">
        <p14:creationId xmlns:p14="http://schemas.microsoft.com/office/powerpoint/2010/main" val="10084413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02C00-67E8-5098-0B0D-C9F6A87B6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119E6D-9974-3C96-7807-4AD6517E0CA3}"/>
              </a:ext>
            </a:extLst>
          </p:cNvPr>
          <p:cNvSpPr>
            <a:spLocks noGrp="1"/>
          </p:cNvSpPr>
          <p:nvPr>
            <p:ph type="title"/>
          </p:nvPr>
        </p:nvSpPr>
        <p:spPr>
          <a:xfrm>
            <a:off x="321466" y="216735"/>
            <a:ext cx="4267200" cy="2769989"/>
          </a:xfrm>
        </p:spPr>
        <p:txBody>
          <a:bodyPr/>
          <a:lstStyle/>
          <a:p>
            <a:r>
              <a:rPr lang="en-US"/>
              <a:t>April 2026: Flash drought across the Eastern Plains</a:t>
            </a:r>
          </a:p>
        </p:txBody>
      </p:sp>
      <p:sp>
        <p:nvSpPr>
          <p:cNvPr id="3" name="Text Placeholder 2">
            <a:extLst>
              <a:ext uri="{FF2B5EF4-FFF2-40B4-BE49-F238E27FC236}">
                <a16:creationId xmlns:a16="http://schemas.microsoft.com/office/drawing/2014/main" id="{0B8BB5EB-856F-863B-1A21-B98C54635A81}"/>
              </a:ext>
            </a:extLst>
          </p:cNvPr>
          <p:cNvSpPr>
            <a:spLocks noGrp="1"/>
          </p:cNvSpPr>
          <p:nvPr>
            <p:ph type="body" sz="quarter" idx="10"/>
          </p:nvPr>
        </p:nvSpPr>
        <p:spPr>
          <a:xfrm>
            <a:off x="342931" y="3230653"/>
            <a:ext cx="3962400" cy="1292662"/>
          </a:xfrm>
        </p:spPr>
        <p:txBody>
          <a:bodyPr/>
          <a:lstStyle/>
          <a:p>
            <a:pPr marL="0" lvl="0" indent="0" defTabSz="914400">
              <a:lnSpc>
                <a:spcPct val="100000"/>
              </a:lnSpc>
              <a:spcBef>
                <a:spcPts val="0"/>
              </a:spcBef>
              <a:spcAft>
                <a:spcPts val="0"/>
              </a:spcAft>
              <a:buNone/>
              <a:defRPr/>
            </a:pPr>
            <a:r>
              <a:rPr lang="en-US"/>
              <a:t>The drought caused major impacts to rangelands later in the spring and summer</a:t>
            </a:r>
          </a:p>
        </p:txBody>
      </p:sp>
      <p:pic>
        <p:nvPicPr>
          <p:cNvPr id="4" name="Picture 3">
            <a:extLst>
              <a:ext uri="{FF2B5EF4-FFF2-40B4-BE49-F238E27FC236}">
                <a16:creationId xmlns:a16="http://schemas.microsoft.com/office/drawing/2014/main" id="{4B92217D-21E9-05BA-8B99-8A404D6A0632}"/>
              </a:ext>
            </a:extLst>
          </p:cNvPr>
          <p:cNvPicPr>
            <a:picLocks noChangeAspect="1"/>
          </p:cNvPicPr>
          <p:nvPr/>
        </p:nvPicPr>
        <p:blipFill>
          <a:blip r:embed="rId2"/>
          <a:srcRect/>
          <a:stretch/>
        </p:blipFill>
        <p:spPr>
          <a:xfrm>
            <a:off x="5459992" y="0"/>
            <a:ext cx="6389077" cy="6389077"/>
          </a:xfrm>
          <a:prstGeom prst="rect">
            <a:avLst/>
          </a:prstGeom>
        </p:spPr>
      </p:pic>
    </p:spTree>
    <p:extLst>
      <p:ext uri="{BB962C8B-B14F-4D97-AF65-F5344CB8AC3E}">
        <p14:creationId xmlns:p14="http://schemas.microsoft.com/office/powerpoint/2010/main" val="29064897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43B4-8223-8A0D-A712-333450B2DC7D}"/>
              </a:ext>
            </a:extLst>
          </p:cNvPr>
          <p:cNvSpPr>
            <a:spLocks noGrp="1"/>
          </p:cNvSpPr>
          <p:nvPr>
            <p:ph type="title"/>
          </p:nvPr>
        </p:nvSpPr>
        <p:spPr>
          <a:xfrm>
            <a:off x="381000" y="732472"/>
            <a:ext cx="5486400" cy="1477328"/>
          </a:xfrm>
        </p:spPr>
        <p:txBody>
          <a:bodyPr/>
          <a:lstStyle/>
          <a:p>
            <a:r>
              <a:rPr lang="en-US"/>
              <a:t>May 2026: A late-season Front Range snowstorm</a:t>
            </a:r>
          </a:p>
        </p:txBody>
      </p:sp>
      <p:sp>
        <p:nvSpPr>
          <p:cNvPr id="3" name="Text Placeholder 2">
            <a:extLst>
              <a:ext uri="{FF2B5EF4-FFF2-40B4-BE49-F238E27FC236}">
                <a16:creationId xmlns:a16="http://schemas.microsoft.com/office/drawing/2014/main" id="{156F4658-6D2B-6A8F-7668-3BB789F2260B}"/>
              </a:ext>
            </a:extLst>
          </p:cNvPr>
          <p:cNvSpPr>
            <a:spLocks noGrp="1"/>
          </p:cNvSpPr>
          <p:nvPr>
            <p:ph type="body" sz="quarter" idx="10"/>
          </p:nvPr>
        </p:nvSpPr>
        <p:spPr>
          <a:xfrm>
            <a:off x="325582" y="2209800"/>
            <a:ext cx="5694217" cy="3966535"/>
          </a:xfrm>
        </p:spPr>
        <p:txBody>
          <a:bodyPr/>
          <a:lstStyle/>
          <a:p>
            <a:pPr marL="0" indent="0">
              <a:buNone/>
            </a:pPr>
            <a:r>
              <a:rPr lang="en-US"/>
              <a:t>After a lackluster winter, the Front Range foothills and Urban Corridor saw a big snow (for many, the largest of the year). Over 2ft fell in the Estes Park area.</a:t>
            </a:r>
          </a:p>
          <a:p>
            <a:pPr marL="0" indent="0">
              <a:buNone/>
            </a:pPr>
            <a:endParaRPr lang="en-US"/>
          </a:p>
          <a:p>
            <a:pPr marL="0" indent="0">
              <a:buNone/>
            </a:pPr>
            <a:r>
              <a:rPr lang="en-US"/>
              <a:t>Unfortunately, the snow had little to no impact on the overall winter snowpack.</a:t>
            </a:r>
          </a:p>
        </p:txBody>
      </p:sp>
      <p:sp>
        <p:nvSpPr>
          <p:cNvPr id="4" name="TextBox 3">
            <a:extLst>
              <a:ext uri="{FF2B5EF4-FFF2-40B4-BE49-F238E27FC236}">
                <a16:creationId xmlns:a16="http://schemas.microsoft.com/office/drawing/2014/main" id="{F1B9ADA5-3037-742B-D1FC-4715CE20D5B7}"/>
              </a:ext>
            </a:extLst>
          </p:cNvPr>
          <p:cNvSpPr txBox="1"/>
          <p:nvPr/>
        </p:nvSpPr>
        <p:spPr>
          <a:xfrm>
            <a:off x="8077200" y="5562600"/>
            <a:ext cx="3950730" cy="338554"/>
          </a:xfrm>
          <a:prstGeom prst="rect">
            <a:avLst/>
          </a:prstGeom>
          <a:noFill/>
        </p:spPr>
        <p:txBody>
          <a:bodyPr wrap="square">
            <a:spAutoFit/>
          </a:bodyPr>
          <a:lstStyle/>
          <a:p>
            <a:r>
              <a:rPr lang="en-US" sz="1600">
                <a:solidFill>
                  <a:srgbClr val="1A1918"/>
                </a:solidFill>
                <a:latin typeface="Avenir Medium" panose="02000503020000020003" pitchFamily="2" charset="0"/>
              </a:rPr>
              <a:t>CoCoRaHS snowfall reports for May 5-6. </a:t>
            </a:r>
          </a:p>
        </p:txBody>
      </p:sp>
      <p:pic>
        <p:nvPicPr>
          <p:cNvPr id="5" name="Picture 4">
            <a:extLst>
              <a:ext uri="{FF2B5EF4-FFF2-40B4-BE49-F238E27FC236}">
                <a16:creationId xmlns:a16="http://schemas.microsoft.com/office/drawing/2014/main" id="{C918C41E-1B1B-6B52-4B2F-B0495F8C8390}"/>
              </a:ext>
            </a:extLst>
          </p:cNvPr>
          <p:cNvPicPr>
            <a:picLocks noChangeAspect="1"/>
          </p:cNvPicPr>
          <p:nvPr/>
        </p:nvPicPr>
        <p:blipFill>
          <a:blip r:embed="rId3"/>
          <a:srcRect b="4253"/>
          <a:stretch>
            <a:fillRect/>
          </a:stretch>
        </p:blipFill>
        <p:spPr>
          <a:xfrm>
            <a:off x="6477000" y="45561"/>
            <a:ext cx="5389417" cy="5517039"/>
          </a:xfrm>
          <a:prstGeom prst="rect">
            <a:avLst/>
          </a:prstGeom>
        </p:spPr>
      </p:pic>
    </p:spTree>
    <p:extLst>
      <p:ext uri="{BB962C8B-B14F-4D97-AF65-F5344CB8AC3E}">
        <p14:creationId xmlns:p14="http://schemas.microsoft.com/office/powerpoint/2010/main" val="15977670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1217E-A101-20EB-167F-C204CF389D70}"/>
              </a:ext>
            </a:extLst>
          </p:cNvPr>
          <p:cNvSpPr>
            <a:spLocks noGrp="1"/>
          </p:cNvSpPr>
          <p:nvPr>
            <p:ph type="title"/>
          </p:nvPr>
        </p:nvSpPr>
        <p:spPr>
          <a:xfrm>
            <a:off x="304800" y="304800"/>
            <a:ext cx="11083635" cy="830997"/>
          </a:xfrm>
        </p:spPr>
        <p:txBody>
          <a:bodyPr/>
          <a:lstStyle/>
          <a:p>
            <a:r>
              <a:rPr lang="en-US"/>
              <a:t>June 2026: Severe Storms</a:t>
            </a:r>
          </a:p>
        </p:txBody>
      </p:sp>
      <p:sp>
        <p:nvSpPr>
          <p:cNvPr id="3" name="Text Placeholder 2">
            <a:extLst>
              <a:ext uri="{FF2B5EF4-FFF2-40B4-BE49-F238E27FC236}">
                <a16:creationId xmlns:a16="http://schemas.microsoft.com/office/drawing/2014/main" id="{F4021AA1-774D-1FE9-8DD2-5DE974463CF2}"/>
              </a:ext>
            </a:extLst>
          </p:cNvPr>
          <p:cNvSpPr>
            <a:spLocks noGrp="1"/>
          </p:cNvSpPr>
          <p:nvPr>
            <p:ph type="body" sz="quarter" idx="10"/>
          </p:nvPr>
        </p:nvSpPr>
        <p:spPr>
          <a:xfrm>
            <a:off x="337457" y="1138742"/>
            <a:ext cx="5808516" cy="2823658"/>
          </a:xfrm>
        </p:spPr>
        <p:txBody>
          <a:bodyPr/>
          <a:lstStyle/>
          <a:p>
            <a:pPr marL="0" indent="0">
              <a:buNone/>
            </a:pPr>
            <a:r>
              <a:rPr lang="en-US"/>
              <a:t>June is Colorado’s climatological peak in severe weather, and there were several rounds of storms that brought high winds, flash flooding, and hail</a:t>
            </a:r>
          </a:p>
        </p:txBody>
      </p:sp>
      <p:pic>
        <p:nvPicPr>
          <p:cNvPr id="4" name="Picture 3" descr="May be an image of tree and text that says 'AKRON, co Tony Laubach June 22 AccuWeather'">
            <a:extLst>
              <a:ext uri="{FF2B5EF4-FFF2-40B4-BE49-F238E27FC236}">
                <a16:creationId xmlns:a16="http://schemas.microsoft.com/office/drawing/2014/main" id="{1930D0AB-BED8-CE57-0F88-FD9CB37DBE83}"/>
              </a:ext>
            </a:extLst>
          </p:cNvPr>
          <p:cNvPicPr>
            <a:picLocks noChangeAspect="1"/>
          </p:cNvPicPr>
          <p:nvPr/>
        </p:nvPicPr>
        <p:blipFill>
          <a:blip r:embed="rId2"/>
          <a:stretch>
            <a:fillRect/>
          </a:stretch>
        </p:blipFill>
        <p:spPr>
          <a:xfrm>
            <a:off x="9067800" y="188685"/>
            <a:ext cx="2975429" cy="2975429"/>
          </a:xfrm>
          <a:prstGeom prst="rect">
            <a:avLst/>
          </a:prstGeom>
        </p:spPr>
      </p:pic>
      <p:sp>
        <p:nvSpPr>
          <p:cNvPr id="5" name="TextBox 4">
            <a:extLst>
              <a:ext uri="{FF2B5EF4-FFF2-40B4-BE49-F238E27FC236}">
                <a16:creationId xmlns:a16="http://schemas.microsoft.com/office/drawing/2014/main" id="{7559683F-5305-FB6A-A883-18B3835AA165}"/>
              </a:ext>
            </a:extLst>
          </p:cNvPr>
          <p:cNvSpPr txBox="1"/>
          <p:nvPr/>
        </p:nvSpPr>
        <p:spPr>
          <a:xfrm>
            <a:off x="9042399" y="3182257"/>
            <a:ext cx="3000829" cy="1323439"/>
          </a:xfrm>
          <a:prstGeom prst="rect">
            <a:avLst/>
          </a:prstGeom>
          <a:noFill/>
        </p:spPr>
        <p:txBody>
          <a:bodyPr wrap="square">
            <a:spAutoFit/>
          </a:bodyPr>
          <a:lstStyle/>
          <a:p>
            <a:r>
              <a:rPr lang="en-US" sz="1600">
                <a:solidFill>
                  <a:srgbClr val="1A1918"/>
                </a:solidFill>
                <a:latin typeface="Avenir Medium" panose="02000503020000020003" pitchFamily="2" charset="0"/>
              </a:rPr>
              <a:t>Wind damage in Akron on June 22, where there were reported gusts in excess of 100mph. Photo from </a:t>
            </a:r>
            <a:r>
              <a:rPr lang="en-US" sz="1600">
                <a:solidFill>
                  <a:srgbClr val="1A1918"/>
                </a:solidFill>
                <a:latin typeface="Avenir Medium" panose="02000503020000020003" pitchFamily="2" charset="0"/>
                <a:hlinkClick r:id="rId3">
                  <a:extLst>
                    <a:ext uri="{A12FA001-AC4F-418D-AE19-62706E023703}">
                      <ahyp:hlinkClr xmlns:ahyp="http://schemas.microsoft.com/office/drawing/2018/hyperlinkcolor" val="tx"/>
                    </a:ext>
                  </a:extLst>
                </a:hlinkClick>
              </a:rPr>
              <a:t>AccuWeather</a:t>
            </a:r>
            <a:r>
              <a:rPr lang="en-US" sz="1600">
                <a:solidFill>
                  <a:srgbClr val="1A1918"/>
                </a:solidFill>
                <a:latin typeface="Avenir Medium" panose="02000503020000020003" pitchFamily="2" charset="0"/>
              </a:rPr>
              <a:t>.</a:t>
            </a:r>
          </a:p>
        </p:txBody>
      </p:sp>
      <p:pic>
        <p:nvPicPr>
          <p:cNvPr id="6" name="Picture 5" descr="Observation photo">
            <a:extLst>
              <a:ext uri="{FF2B5EF4-FFF2-40B4-BE49-F238E27FC236}">
                <a16:creationId xmlns:a16="http://schemas.microsoft.com/office/drawing/2014/main" id="{46D1435B-46C3-4497-E0ED-C7A4C5AA8639}"/>
              </a:ext>
            </a:extLst>
          </p:cNvPr>
          <p:cNvPicPr>
            <a:picLocks noChangeAspect="1"/>
          </p:cNvPicPr>
          <p:nvPr/>
        </p:nvPicPr>
        <p:blipFill>
          <a:blip r:embed="rId4"/>
          <a:stretch>
            <a:fillRect/>
          </a:stretch>
        </p:blipFill>
        <p:spPr>
          <a:xfrm>
            <a:off x="533400" y="3053976"/>
            <a:ext cx="2285999" cy="2285999"/>
          </a:xfrm>
          <a:prstGeom prst="rect">
            <a:avLst/>
          </a:prstGeom>
        </p:spPr>
      </p:pic>
      <p:sp>
        <p:nvSpPr>
          <p:cNvPr id="7" name="TextBox 6">
            <a:extLst>
              <a:ext uri="{FF2B5EF4-FFF2-40B4-BE49-F238E27FC236}">
                <a16:creationId xmlns:a16="http://schemas.microsoft.com/office/drawing/2014/main" id="{9168E347-5E8B-34A8-625D-A483D87D825E}"/>
              </a:ext>
            </a:extLst>
          </p:cNvPr>
          <p:cNvSpPr txBox="1"/>
          <p:nvPr/>
        </p:nvSpPr>
        <p:spPr>
          <a:xfrm>
            <a:off x="533400" y="5339975"/>
            <a:ext cx="2590800" cy="830997"/>
          </a:xfrm>
          <a:prstGeom prst="rect">
            <a:avLst/>
          </a:prstGeom>
          <a:noFill/>
        </p:spPr>
        <p:txBody>
          <a:bodyPr wrap="square">
            <a:spAutoFit/>
          </a:bodyPr>
          <a:lstStyle/>
          <a:p>
            <a:r>
              <a:rPr lang="en-US" sz="1600">
                <a:solidFill>
                  <a:srgbClr val="1A1918"/>
                </a:solidFill>
                <a:latin typeface="Avenir Medium" panose="02000503020000020003" pitchFamily="2" charset="0"/>
              </a:rPr>
              <a:t>Hail in Colorado Springs on June 23. Photo from </a:t>
            </a:r>
            <a:r>
              <a:rPr lang="en-US" sz="1600">
                <a:solidFill>
                  <a:srgbClr val="1A1918"/>
                </a:solidFill>
                <a:latin typeface="Avenir Medium" panose="02000503020000020003" pitchFamily="2" charset="0"/>
                <a:hlinkClick r:id="rId5">
                  <a:extLst>
                    <a:ext uri="{A12FA001-AC4F-418D-AE19-62706E023703}">
                      <ahyp:hlinkClr xmlns:ahyp="http://schemas.microsoft.com/office/drawing/2018/hyperlinkcolor" val="tx"/>
                    </a:ext>
                  </a:extLst>
                </a:hlinkClick>
              </a:rPr>
              <a:t>CoCoRaHS</a:t>
            </a:r>
            <a:r>
              <a:rPr lang="en-US" sz="1600">
                <a:solidFill>
                  <a:srgbClr val="1A1918"/>
                </a:solidFill>
                <a:latin typeface="Avenir Medium" panose="02000503020000020003" pitchFamily="2" charset="0"/>
              </a:rPr>
              <a:t>.</a:t>
            </a:r>
          </a:p>
        </p:txBody>
      </p:sp>
      <p:pic>
        <p:nvPicPr>
          <p:cNvPr id="8" name="Picture 7" descr="flooding.jpg ">
            <a:extLst>
              <a:ext uri="{FF2B5EF4-FFF2-40B4-BE49-F238E27FC236}">
                <a16:creationId xmlns:a16="http://schemas.microsoft.com/office/drawing/2014/main" id="{126C3180-36BE-3133-7E78-2A885CBE74CB}"/>
              </a:ext>
            </a:extLst>
          </p:cNvPr>
          <p:cNvPicPr>
            <a:picLocks noChangeAspect="1"/>
          </p:cNvPicPr>
          <p:nvPr/>
        </p:nvPicPr>
        <p:blipFill>
          <a:blip r:embed="rId6"/>
          <a:stretch>
            <a:fillRect/>
          </a:stretch>
        </p:blipFill>
        <p:spPr>
          <a:xfrm>
            <a:off x="3802589" y="3182257"/>
            <a:ext cx="4752082" cy="2667298"/>
          </a:xfrm>
          <a:prstGeom prst="rect">
            <a:avLst/>
          </a:prstGeom>
        </p:spPr>
      </p:pic>
      <p:sp>
        <p:nvSpPr>
          <p:cNvPr id="9" name="TextBox 8">
            <a:extLst>
              <a:ext uri="{FF2B5EF4-FFF2-40B4-BE49-F238E27FC236}">
                <a16:creationId xmlns:a16="http://schemas.microsoft.com/office/drawing/2014/main" id="{0D7771D6-E9E6-F239-5715-C29825E36687}"/>
              </a:ext>
            </a:extLst>
          </p:cNvPr>
          <p:cNvSpPr txBox="1"/>
          <p:nvPr/>
        </p:nvSpPr>
        <p:spPr>
          <a:xfrm>
            <a:off x="3791703" y="5878584"/>
            <a:ext cx="4762968" cy="584775"/>
          </a:xfrm>
          <a:prstGeom prst="rect">
            <a:avLst/>
          </a:prstGeom>
          <a:noFill/>
        </p:spPr>
        <p:txBody>
          <a:bodyPr wrap="square">
            <a:spAutoFit/>
          </a:bodyPr>
          <a:lstStyle/>
          <a:p>
            <a:r>
              <a:rPr lang="en-US" sz="1600">
                <a:solidFill>
                  <a:srgbClr val="1A1918"/>
                </a:solidFill>
                <a:latin typeface="Avenir Medium" panose="02000503020000020003" pitchFamily="2" charset="0"/>
              </a:rPr>
              <a:t>Flooding near Evergreen on June 24. Photo from </a:t>
            </a:r>
            <a:r>
              <a:rPr lang="en-US" sz="1600">
                <a:solidFill>
                  <a:srgbClr val="1A1918"/>
                </a:solidFill>
                <a:latin typeface="Avenir Medium" panose="02000503020000020003" pitchFamily="2" charset="0"/>
                <a:hlinkClick r:id="rId7">
                  <a:extLst>
                    <a:ext uri="{A12FA001-AC4F-418D-AE19-62706E023703}">
                      <ahyp:hlinkClr xmlns:ahyp="http://schemas.microsoft.com/office/drawing/2018/hyperlinkcolor" val="tx"/>
                    </a:ext>
                  </a:extLst>
                </a:hlinkClick>
              </a:rPr>
              <a:t>CBS Colorado</a:t>
            </a:r>
            <a:r>
              <a:rPr lang="en-US" sz="1600">
                <a:solidFill>
                  <a:srgbClr val="1A1918"/>
                </a:solidFill>
                <a:latin typeface="Avenir Medium" panose="02000503020000020003" pitchFamily="2" charset="0"/>
              </a:rPr>
              <a:t>.</a:t>
            </a:r>
          </a:p>
        </p:txBody>
      </p:sp>
    </p:spTree>
    <p:extLst>
      <p:ext uri="{BB962C8B-B14F-4D97-AF65-F5344CB8AC3E}">
        <p14:creationId xmlns:p14="http://schemas.microsoft.com/office/powerpoint/2010/main" val="2363853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93E2C-0361-6022-D6BF-E10192F38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56703-842E-4CA0-59B2-6A8F7D71D4F6}"/>
              </a:ext>
            </a:extLst>
          </p:cNvPr>
          <p:cNvSpPr>
            <a:spLocks noGrp="1"/>
          </p:cNvSpPr>
          <p:nvPr>
            <p:ph type="title"/>
          </p:nvPr>
        </p:nvSpPr>
        <p:spPr>
          <a:xfrm>
            <a:off x="304800" y="155139"/>
            <a:ext cx="5410200" cy="2123658"/>
          </a:xfrm>
        </p:spPr>
        <p:txBody>
          <a:bodyPr/>
          <a:lstStyle/>
          <a:p>
            <a:r>
              <a:rPr lang="en-US"/>
              <a:t>June-July 2026: Wildfires ignite across the state</a:t>
            </a:r>
          </a:p>
        </p:txBody>
      </p:sp>
      <p:sp>
        <p:nvSpPr>
          <p:cNvPr id="3" name="Text Placeholder 2">
            <a:extLst>
              <a:ext uri="{FF2B5EF4-FFF2-40B4-BE49-F238E27FC236}">
                <a16:creationId xmlns:a16="http://schemas.microsoft.com/office/drawing/2014/main" id="{391B9857-162D-1FE5-C45C-3FA19991F5A3}"/>
              </a:ext>
            </a:extLst>
          </p:cNvPr>
          <p:cNvSpPr>
            <a:spLocks noGrp="1"/>
          </p:cNvSpPr>
          <p:nvPr>
            <p:ph type="body" sz="quarter" idx="10"/>
          </p:nvPr>
        </p:nvSpPr>
        <p:spPr>
          <a:xfrm>
            <a:off x="152401" y="2514600"/>
            <a:ext cx="6248399" cy="2380460"/>
          </a:xfrm>
        </p:spPr>
        <p:txBody>
          <a:bodyPr/>
          <a:lstStyle/>
          <a:p>
            <a:pPr marL="0" indent="0">
              <a:buNone/>
            </a:pPr>
            <a:r>
              <a:rPr lang="en-US"/>
              <a:t>Persistent above-average temperatures, below-normal precipitation, and early </a:t>
            </a:r>
            <a:r>
              <a:rPr lang="en-US" err="1"/>
              <a:t>meltoff</a:t>
            </a:r>
            <a:r>
              <a:rPr lang="en-US"/>
              <a:t> promoted dry conditions across the state. Numerous wildfires ignited at the end of June and early July.</a:t>
            </a:r>
          </a:p>
        </p:txBody>
      </p:sp>
      <p:pic>
        <p:nvPicPr>
          <p:cNvPr id="4" name="Picture 3">
            <a:extLst>
              <a:ext uri="{FF2B5EF4-FFF2-40B4-BE49-F238E27FC236}">
                <a16:creationId xmlns:a16="http://schemas.microsoft.com/office/drawing/2014/main" id="{CCB16DCE-035A-752F-A8CD-585AF90642E7}"/>
              </a:ext>
            </a:extLst>
          </p:cNvPr>
          <p:cNvPicPr>
            <a:picLocks noChangeAspect="1"/>
          </p:cNvPicPr>
          <p:nvPr/>
        </p:nvPicPr>
        <p:blipFill>
          <a:blip r:embed="rId2"/>
          <a:stretch>
            <a:fillRect/>
          </a:stretch>
        </p:blipFill>
        <p:spPr>
          <a:xfrm>
            <a:off x="7486918" y="131980"/>
            <a:ext cx="4384183" cy="3297020"/>
          </a:xfrm>
          <a:prstGeom prst="rect">
            <a:avLst/>
          </a:prstGeom>
        </p:spPr>
      </p:pic>
      <p:sp>
        <p:nvSpPr>
          <p:cNvPr id="5" name="TextBox 4">
            <a:extLst>
              <a:ext uri="{FF2B5EF4-FFF2-40B4-BE49-F238E27FC236}">
                <a16:creationId xmlns:a16="http://schemas.microsoft.com/office/drawing/2014/main" id="{5EB71F64-5840-42B6-3C49-03A9FAA044A8}"/>
              </a:ext>
            </a:extLst>
          </p:cNvPr>
          <p:cNvSpPr txBox="1"/>
          <p:nvPr/>
        </p:nvSpPr>
        <p:spPr>
          <a:xfrm>
            <a:off x="7379935" y="3473837"/>
            <a:ext cx="4374524" cy="738664"/>
          </a:xfrm>
          <a:prstGeom prst="rect">
            <a:avLst/>
          </a:prstGeom>
          <a:noFill/>
        </p:spPr>
        <p:txBody>
          <a:bodyPr wrap="square">
            <a:spAutoFit/>
          </a:bodyPr>
          <a:lstStyle/>
          <a:p>
            <a:r>
              <a:rPr lang="en-US" sz="1400">
                <a:solidFill>
                  <a:srgbClr val="1A1918"/>
                </a:solidFill>
                <a:latin typeface="Avenir Medium" panose="02000503020000020003" pitchFamily="2" charset="0"/>
              </a:rPr>
              <a:t>Smoke plume and pyrocumulus clouds from the Aspen Acres fire. Photo from July 1, obtained from Watch Duty.</a:t>
            </a:r>
          </a:p>
        </p:txBody>
      </p:sp>
      <p:pic>
        <p:nvPicPr>
          <p:cNvPr id="6" name="Picture 5" descr="The Gold Mountain fire burns thousands of acres north of Ouray. June 28, 2026.">
            <a:extLst>
              <a:ext uri="{FF2B5EF4-FFF2-40B4-BE49-F238E27FC236}">
                <a16:creationId xmlns:a16="http://schemas.microsoft.com/office/drawing/2014/main" id="{0AACB160-3140-A77E-D967-528576E228D5}"/>
              </a:ext>
            </a:extLst>
          </p:cNvPr>
          <p:cNvPicPr>
            <a:picLocks noChangeAspect="1"/>
          </p:cNvPicPr>
          <p:nvPr/>
        </p:nvPicPr>
        <p:blipFill>
          <a:blip r:embed="rId3"/>
          <a:stretch>
            <a:fillRect/>
          </a:stretch>
        </p:blipFill>
        <p:spPr>
          <a:xfrm>
            <a:off x="6624578" y="4257338"/>
            <a:ext cx="3745899" cy="2494827"/>
          </a:xfrm>
          <a:prstGeom prst="rect">
            <a:avLst/>
          </a:prstGeom>
        </p:spPr>
      </p:pic>
      <p:sp>
        <p:nvSpPr>
          <p:cNvPr id="7" name="TextBox 6">
            <a:extLst>
              <a:ext uri="{FF2B5EF4-FFF2-40B4-BE49-F238E27FC236}">
                <a16:creationId xmlns:a16="http://schemas.microsoft.com/office/drawing/2014/main" id="{E191026F-E273-87D0-AE72-6FCEDED6B032}"/>
              </a:ext>
            </a:extLst>
          </p:cNvPr>
          <p:cNvSpPr txBox="1"/>
          <p:nvPr/>
        </p:nvSpPr>
        <p:spPr>
          <a:xfrm>
            <a:off x="10386874" y="4724400"/>
            <a:ext cx="1905001" cy="1169551"/>
          </a:xfrm>
          <a:prstGeom prst="rect">
            <a:avLst/>
          </a:prstGeom>
          <a:noFill/>
        </p:spPr>
        <p:txBody>
          <a:bodyPr wrap="square">
            <a:spAutoFit/>
          </a:bodyPr>
          <a:lstStyle/>
          <a:p>
            <a:r>
              <a:rPr lang="en-US" sz="1400">
                <a:solidFill>
                  <a:srgbClr val="1A1918"/>
                </a:solidFill>
                <a:latin typeface="Avenir Medium" panose="02000503020000020003" pitchFamily="2" charset="0"/>
              </a:rPr>
              <a:t>Flames and smoke from the Gold Mountain Fire near Ouray on June 28, obtained via </a:t>
            </a:r>
            <a:r>
              <a:rPr lang="en-US" sz="1400">
                <a:solidFill>
                  <a:srgbClr val="1A1918"/>
                </a:solidFill>
                <a:latin typeface="Avenir Medium" panose="02000503020000020003" pitchFamily="2" charset="0"/>
                <a:hlinkClick r:id="rId4">
                  <a:extLst>
                    <a:ext uri="{A12FA001-AC4F-418D-AE19-62706E023703}">
                      <ahyp:hlinkClr xmlns:ahyp="http://schemas.microsoft.com/office/drawing/2018/hyperlinkcolor" val="tx"/>
                    </a:ext>
                  </a:extLst>
                </a:hlinkClick>
              </a:rPr>
              <a:t>CPR</a:t>
            </a:r>
            <a:r>
              <a:rPr lang="en-US" sz="1400">
                <a:solidFill>
                  <a:srgbClr val="1A1918"/>
                </a:solidFill>
                <a:latin typeface="Avenir Medium" panose="02000503020000020003" pitchFamily="2" charset="0"/>
              </a:rPr>
              <a:t>.</a:t>
            </a:r>
          </a:p>
        </p:txBody>
      </p:sp>
    </p:spTree>
    <p:extLst>
      <p:ext uri="{BB962C8B-B14F-4D97-AF65-F5344CB8AC3E}">
        <p14:creationId xmlns:p14="http://schemas.microsoft.com/office/powerpoint/2010/main" val="8784244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B1FE7-96E0-8B45-2EF9-7FCE7330B5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13759-3AB1-9477-0468-F8437AE54122}"/>
              </a:ext>
            </a:extLst>
          </p:cNvPr>
          <p:cNvSpPr>
            <a:spLocks noGrp="1"/>
          </p:cNvSpPr>
          <p:nvPr>
            <p:ph type="title"/>
          </p:nvPr>
        </p:nvSpPr>
        <p:spPr>
          <a:xfrm>
            <a:off x="304800" y="0"/>
            <a:ext cx="5410200" cy="2123658"/>
          </a:xfrm>
        </p:spPr>
        <p:txBody>
          <a:bodyPr/>
          <a:lstStyle/>
          <a:p>
            <a:r>
              <a:rPr lang="en-US"/>
              <a:t>June-July 2026: Wildfires ignite across the state</a:t>
            </a:r>
          </a:p>
        </p:txBody>
      </p:sp>
      <p:sp>
        <p:nvSpPr>
          <p:cNvPr id="3" name="Text Placeholder 2">
            <a:extLst>
              <a:ext uri="{FF2B5EF4-FFF2-40B4-BE49-F238E27FC236}">
                <a16:creationId xmlns:a16="http://schemas.microsoft.com/office/drawing/2014/main" id="{8D6C2EEC-4D9F-2DDF-83F7-6CE9B1BAD9D6}"/>
              </a:ext>
            </a:extLst>
          </p:cNvPr>
          <p:cNvSpPr>
            <a:spLocks noGrp="1"/>
          </p:cNvSpPr>
          <p:nvPr>
            <p:ph type="body" sz="quarter" idx="10"/>
          </p:nvPr>
        </p:nvSpPr>
        <p:spPr>
          <a:xfrm>
            <a:off x="152402" y="1981200"/>
            <a:ext cx="5714998" cy="4078039"/>
          </a:xfrm>
        </p:spPr>
        <p:txBody>
          <a:bodyPr/>
          <a:lstStyle/>
          <a:p>
            <a:pPr marL="0" lvl="0" indent="0">
              <a:lnSpc>
                <a:spcPct val="100000"/>
              </a:lnSpc>
              <a:spcBef>
                <a:spcPct val="0"/>
              </a:spcBef>
              <a:spcAft>
                <a:spcPts val="0"/>
              </a:spcAft>
              <a:buNone/>
              <a:defRPr/>
            </a:pPr>
            <a:r>
              <a:rPr lang="en-US" sz="2300"/>
              <a:t>High winds promoted extreme fire behavior and rapid growth. For example, the Aspen Acres Fire, discovered on June 29</a:t>
            </a:r>
            <a:r>
              <a:rPr lang="en-US" sz="2300" baseline="30000"/>
              <a:t>th</a:t>
            </a:r>
            <a:r>
              <a:rPr lang="en-US" sz="2300"/>
              <a:t>, had grown to over 35,000 acres by July 1</a:t>
            </a:r>
            <a:r>
              <a:rPr lang="en-US" sz="2300" baseline="30000"/>
              <a:t>st</a:t>
            </a:r>
            <a:r>
              <a:rPr lang="en-US" sz="2300"/>
              <a:t>.  </a:t>
            </a:r>
          </a:p>
          <a:p>
            <a:pPr marL="0" lvl="0" indent="0">
              <a:lnSpc>
                <a:spcPct val="100000"/>
              </a:lnSpc>
              <a:spcBef>
                <a:spcPct val="0"/>
              </a:spcBef>
              <a:spcAft>
                <a:spcPts val="0"/>
              </a:spcAft>
              <a:buNone/>
              <a:defRPr/>
            </a:pPr>
            <a:endParaRPr lang="en-US" sz="2300"/>
          </a:p>
          <a:p>
            <a:pPr marL="0" lvl="0" indent="0">
              <a:lnSpc>
                <a:spcPct val="100000"/>
              </a:lnSpc>
              <a:spcBef>
                <a:spcPct val="0"/>
              </a:spcBef>
              <a:spcAft>
                <a:spcPts val="0"/>
              </a:spcAft>
              <a:buNone/>
              <a:defRPr/>
            </a:pPr>
            <a:r>
              <a:rPr lang="en-US" sz="2300"/>
              <a:t>Extreme weather conditions also presented life-threatening challenges for firefighting efforts. Tragically, the Knowles Fire (located near the larger Snyder Fire) claimed the lives of four firefighters.</a:t>
            </a:r>
          </a:p>
        </p:txBody>
      </p:sp>
      <p:sp>
        <p:nvSpPr>
          <p:cNvPr id="5" name="TextBox 4">
            <a:extLst>
              <a:ext uri="{FF2B5EF4-FFF2-40B4-BE49-F238E27FC236}">
                <a16:creationId xmlns:a16="http://schemas.microsoft.com/office/drawing/2014/main" id="{E1A821A0-A26E-8F7D-D490-DE7955FB4A21}"/>
              </a:ext>
            </a:extLst>
          </p:cNvPr>
          <p:cNvSpPr txBox="1"/>
          <p:nvPr/>
        </p:nvSpPr>
        <p:spPr>
          <a:xfrm>
            <a:off x="5867398" y="4800600"/>
            <a:ext cx="6172200" cy="523220"/>
          </a:xfrm>
          <a:prstGeom prst="rect">
            <a:avLst/>
          </a:prstGeom>
          <a:noFill/>
        </p:spPr>
        <p:txBody>
          <a:bodyPr wrap="square">
            <a:spAutoFit/>
          </a:bodyPr>
          <a:lstStyle/>
          <a:p>
            <a:r>
              <a:rPr lang="en-US" sz="1400">
                <a:solidFill>
                  <a:srgbClr val="1A1918"/>
                </a:solidFill>
                <a:latin typeface="Avenir Medium" panose="02000503020000020003" pitchFamily="2" charset="0"/>
              </a:rPr>
              <a:t>Smoke plumes from wildfires in Colorado and neighboring states on 6/29 as seen by GOES-18. Imagery courtesy of </a:t>
            </a:r>
            <a:r>
              <a:rPr lang="en-US" sz="1400">
                <a:solidFill>
                  <a:srgbClr val="1A1918"/>
                </a:solidFill>
                <a:latin typeface="Avenir Medium" panose="02000503020000020003" pitchFamily="2" charset="0"/>
                <a:hlinkClick r:id="rId4">
                  <a:extLst>
                    <a:ext uri="{A12FA001-AC4F-418D-AE19-62706E023703}">
                      <ahyp:hlinkClr xmlns:ahyp="http://schemas.microsoft.com/office/drawing/2018/hyperlinkcolor" val="tx"/>
                    </a:ext>
                  </a:extLst>
                </a:hlinkClick>
              </a:rPr>
              <a:t>CIRA/CSU/NOAA</a:t>
            </a:r>
            <a:r>
              <a:rPr lang="en-US" sz="1400">
                <a:solidFill>
                  <a:srgbClr val="1A1918"/>
                </a:solidFill>
                <a:latin typeface="Avenir Medium" panose="02000503020000020003" pitchFamily="2" charset="0"/>
              </a:rPr>
              <a:t>.</a:t>
            </a:r>
          </a:p>
        </p:txBody>
      </p:sp>
      <p:pic>
        <p:nvPicPr>
          <p:cNvPr id="9" name="20260629150101-20260629235401_g18_abi_meso_geocolor_smoke_labels">
            <a:hlinkClick r:id="" action="ppaction://media"/>
            <a:extLst>
              <a:ext uri="{FF2B5EF4-FFF2-40B4-BE49-F238E27FC236}">
                <a16:creationId xmlns:a16="http://schemas.microsoft.com/office/drawing/2014/main" id="{98AE1225-1CB0-CB54-EDBE-9CF23AB97B5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67398" y="1305580"/>
            <a:ext cx="6213369" cy="3495020"/>
          </a:xfrm>
          <a:prstGeom prst="rect">
            <a:avLst/>
          </a:prstGeom>
        </p:spPr>
      </p:pic>
    </p:spTree>
    <p:extLst>
      <p:ext uri="{BB962C8B-B14F-4D97-AF65-F5344CB8AC3E}">
        <p14:creationId xmlns:p14="http://schemas.microsoft.com/office/powerpoint/2010/main" val="174879700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4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271CE-3AC4-35A3-6D69-958E994E5E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15DF8-4EAD-E3C0-3DC8-4FCF3525DE8B}"/>
              </a:ext>
            </a:extLst>
          </p:cNvPr>
          <p:cNvSpPr>
            <a:spLocks noGrp="1"/>
          </p:cNvSpPr>
          <p:nvPr>
            <p:ph type="title"/>
          </p:nvPr>
        </p:nvSpPr>
        <p:spPr>
          <a:xfrm>
            <a:off x="304800" y="155139"/>
            <a:ext cx="5410200" cy="2123658"/>
          </a:xfrm>
        </p:spPr>
        <p:txBody>
          <a:bodyPr/>
          <a:lstStyle/>
          <a:p>
            <a:r>
              <a:rPr lang="en-US"/>
              <a:t>June-July 2026: Wildfires ignite across the state</a:t>
            </a:r>
          </a:p>
        </p:txBody>
      </p:sp>
      <p:sp>
        <p:nvSpPr>
          <p:cNvPr id="3" name="Text Placeholder 2">
            <a:extLst>
              <a:ext uri="{FF2B5EF4-FFF2-40B4-BE49-F238E27FC236}">
                <a16:creationId xmlns:a16="http://schemas.microsoft.com/office/drawing/2014/main" id="{ED5B4E56-70E3-C792-20D4-A86528FE1199}"/>
              </a:ext>
            </a:extLst>
          </p:cNvPr>
          <p:cNvSpPr>
            <a:spLocks noGrp="1"/>
          </p:cNvSpPr>
          <p:nvPr>
            <p:ph type="body" sz="quarter" idx="10"/>
          </p:nvPr>
        </p:nvSpPr>
        <p:spPr>
          <a:xfrm>
            <a:off x="421814" y="2523490"/>
            <a:ext cx="3713017" cy="2739211"/>
          </a:xfrm>
        </p:spPr>
        <p:txBody>
          <a:bodyPr/>
          <a:lstStyle/>
          <a:p>
            <a:pPr marL="0" lvl="0" indent="0">
              <a:lnSpc>
                <a:spcPct val="100000"/>
              </a:lnSpc>
              <a:spcBef>
                <a:spcPct val="0"/>
              </a:spcBef>
              <a:spcAft>
                <a:spcPts val="0"/>
              </a:spcAft>
              <a:buNone/>
              <a:defRPr/>
            </a:pPr>
            <a:r>
              <a:rPr lang="en-US"/>
              <a:t>Ultimately, two of the 10 largest Colorado wildfires in terms of acres burned were this year: Aspen Acres (#7) and Ferris (#10) </a:t>
            </a:r>
          </a:p>
          <a:p>
            <a:pPr marL="0" lvl="0" indent="0">
              <a:lnSpc>
                <a:spcPct val="100000"/>
              </a:lnSpc>
              <a:spcBef>
                <a:spcPct val="0"/>
              </a:spcBef>
              <a:spcAft>
                <a:spcPts val="0"/>
              </a:spcAft>
              <a:buNone/>
              <a:defRPr/>
            </a:pPr>
            <a:endParaRPr lang="en-US" sz="2200"/>
          </a:p>
        </p:txBody>
      </p:sp>
      <p:pic>
        <p:nvPicPr>
          <p:cNvPr id="6" name="Picture 5">
            <a:extLst>
              <a:ext uri="{FF2B5EF4-FFF2-40B4-BE49-F238E27FC236}">
                <a16:creationId xmlns:a16="http://schemas.microsoft.com/office/drawing/2014/main" id="{2F923D65-EC6C-4D77-5823-A36A3DB5F4AC}"/>
              </a:ext>
            </a:extLst>
          </p:cNvPr>
          <p:cNvPicPr>
            <a:picLocks noChangeAspect="1"/>
          </p:cNvPicPr>
          <p:nvPr/>
        </p:nvPicPr>
        <p:blipFill>
          <a:blip r:embed="rId3"/>
          <a:srcRect t="4791"/>
          <a:stretch>
            <a:fillRect/>
          </a:stretch>
        </p:blipFill>
        <p:spPr>
          <a:xfrm>
            <a:off x="4800599" y="634853"/>
            <a:ext cx="7235090" cy="5638800"/>
          </a:xfrm>
          <a:prstGeom prst="rect">
            <a:avLst/>
          </a:prstGeom>
        </p:spPr>
      </p:pic>
      <p:sp>
        <p:nvSpPr>
          <p:cNvPr id="7" name="Text Placeholder 2">
            <a:extLst>
              <a:ext uri="{FF2B5EF4-FFF2-40B4-BE49-F238E27FC236}">
                <a16:creationId xmlns:a16="http://schemas.microsoft.com/office/drawing/2014/main" id="{E8764F3D-2612-1AF7-7C37-F334EB37012A}"/>
              </a:ext>
            </a:extLst>
          </p:cNvPr>
          <p:cNvSpPr txBox="1">
            <a:spLocks/>
          </p:cNvSpPr>
          <p:nvPr/>
        </p:nvSpPr>
        <p:spPr>
          <a:xfrm>
            <a:off x="5852568" y="89250"/>
            <a:ext cx="5131152" cy="1164229"/>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ctr">
              <a:lnSpc>
                <a:spcPct val="100000"/>
              </a:lnSpc>
              <a:spcBef>
                <a:spcPct val="0"/>
              </a:spcBef>
              <a:spcAft>
                <a:spcPts val="0"/>
              </a:spcAft>
              <a:buFont typeface="Arial"/>
              <a:buNone/>
              <a:defRPr/>
            </a:pPr>
            <a:r>
              <a:rPr lang="en-US" sz="3200" b="1"/>
              <a:t>2026 5000+ acre wildfires</a:t>
            </a:r>
          </a:p>
          <a:p>
            <a:pPr marL="0" indent="0" algn="ctr">
              <a:buFont typeface="Arial"/>
              <a:buNone/>
            </a:pPr>
            <a:endParaRPr lang="en-US" b="1"/>
          </a:p>
        </p:txBody>
      </p:sp>
      <p:sp>
        <p:nvSpPr>
          <p:cNvPr id="8" name="Text Placeholder 2">
            <a:extLst>
              <a:ext uri="{FF2B5EF4-FFF2-40B4-BE49-F238E27FC236}">
                <a16:creationId xmlns:a16="http://schemas.microsoft.com/office/drawing/2014/main" id="{A2A6B10A-A754-68CA-33B6-71F4AF7A1DB3}"/>
              </a:ext>
            </a:extLst>
          </p:cNvPr>
          <p:cNvSpPr txBox="1">
            <a:spLocks/>
          </p:cNvSpPr>
          <p:nvPr/>
        </p:nvSpPr>
        <p:spPr>
          <a:xfrm>
            <a:off x="9220200" y="4440374"/>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Aspen Acres</a:t>
            </a:r>
          </a:p>
        </p:txBody>
      </p:sp>
      <p:sp>
        <p:nvSpPr>
          <p:cNvPr id="9" name="Text Placeholder 2">
            <a:extLst>
              <a:ext uri="{FF2B5EF4-FFF2-40B4-BE49-F238E27FC236}">
                <a16:creationId xmlns:a16="http://schemas.microsoft.com/office/drawing/2014/main" id="{F11C405D-3375-AA4E-D9BD-9F7723066271}"/>
              </a:ext>
            </a:extLst>
          </p:cNvPr>
          <p:cNvSpPr txBox="1">
            <a:spLocks/>
          </p:cNvSpPr>
          <p:nvPr/>
        </p:nvSpPr>
        <p:spPr>
          <a:xfrm>
            <a:off x="4838700" y="4966646"/>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Ferris</a:t>
            </a:r>
          </a:p>
        </p:txBody>
      </p:sp>
      <p:sp>
        <p:nvSpPr>
          <p:cNvPr id="10" name="Text Placeholder 2">
            <a:extLst>
              <a:ext uri="{FF2B5EF4-FFF2-40B4-BE49-F238E27FC236}">
                <a16:creationId xmlns:a16="http://schemas.microsoft.com/office/drawing/2014/main" id="{B06C38FB-6985-4E33-794C-C35B637ADE34}"/>
              </a:ext>
            </a:extLst>
          </p:cNvPr>
          <p:cNvSpPr txBox="1">
            <a:spLocks/>
          </p:cNvSpPr>
          <p:nvPr/>
        </p:nvSpPr>
        <p:spPr>
          <a:xfrm>
            <a:off x="5219700" y="2737046"/>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Snyder</a:t>
            </a:r>
          </a:p>
        </p:txBody>
      </p:sp>
      <p:sp>
        <p:nvSpPr>
          <p:cNvPr id="11" name="Text Placeholder 2">
            <a:extLst>
              <a:ext uri="{FF2B5EF4-FFF2-40B4-BE49-F238E27FC236}">
                <a16:creationId xmlns:a16="http://schemas.microsoft.com/office/drawing/2014/main" id="{0EF15DE6-411A-F479-943C-3AB4230E656C}"/>
              </a:ext>
            </a:extLst>
          </p:cNvPr>
          <p:cNvSpPr txBox="1">
            <a:spLocks/>
          </p:cNvSpPr>
          <p:nvPr/>
        </p:nvSpPr>
        <p:spPr>
          <a:xfrm>
            <a:off x="7625757" y="2523490"/>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Willow</a:t>
            </a:r>
          </a:p>
        </p:txBody>
      </p:sp>
      <p:sp>
        <p:nvSpPr>
          <p:cNvPr id="12" name="Text Placeholder 2">
            <a:extLst>
              <a:ext uri="{FF2B5EF4-FFF2-40B4-BE49-F238E27FC236}">
                <a16:creationId xmlns:a16="http://schemas.microsoft.com/office/drawing/2014/main" id="{5A305E64-88B7-08A1-20F6-8F62EAE0C637}"/>
              </a:ext>
            </a:extLst>
          </p:cNvPr>
          <p:cNvSpPr txBox="1">
            <a:spLocks/>
          </p:cNvSpPr>
          <p:nvPr/>
        </p:nvSpPr>
        <p:spPr>
          <a:xfrm>
            <a:off x="5029200" y="3927157"/>
            <a:ext cx="1972765"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Gold Mountain</a:t>
            </a:r>
          </a:p>
        </p:txBody>
      </p:sp>
      <p:sp>
        <p:nvSpPr>
          <p:cNvPr id="13" name="Text Placeholder 2">
            <a:extLst>
              <a:ext uri="{FF2B5EF4-FFF2-40B4-BE49-F238E27FC236}">
                <a16:creationId xmlns:a16="http://schemas.microsoft.com/office/drawing/2014/main" id="{0B8D3352-F9E9-8EDE-0A2D-29CF69C4CC42}"/>
              </a:ext>
            </a:extLst>
          </p:cNvPr>
          <p:cNvSpPr txBox="1">
            <a:spLocks/>
          </p:cNvSpPr>
          <p:nvPr/>
        </p:nvSpPr>
        <p:spPr>
          <a:xfrm>
            <a:off x="6781800" y="4447110"/>
            <a:ext cx="1147109"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Elk</a:t>
            </a:r>
          </a:p>
        </p:txBody>
      </p:sp>
      <p:sp>
        <p:nvSpPr>
          <p:cNvPr id="14" name="Text Placeholder 2">
            <a:extLst>
              <a:ext uri="{FF2B5EF4-FFF2-40B4-BE49-F238E27FC236}">
                <a16:creationId xmlns:a16="http://schemas.microsoft.com/office/drawing/2014/main" id="{5F836714-47F8-A857-859C-CA930E6F0461}"/>
              </a:ext>
            </a:extLst>
          </p:cNvPr>
          <p:cNvSpPr txBox="1">
            <a:spLocks/>
          </p:cNvSpPr>
          <p:nvPr/>
        </p:nvSpPr>
        <p:spPr>
          <a:xfrm>
            <a:off x="9220200" y="3680935"/>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24</a:t>
            </a:r>
          </a:p>
        </p:txBody>
      </p:sp>
      <p:sp>
        <p:nvSpPr>
          <p:cNvPr id="15" name="Text Placeholder 2">
            <a:extLst>
              <a:ext uri="{FF2B5EF4-FFF2-40B4-BE49-F238E27FC236}">
                <a16:creationId xmlns:a16="http://schemas.microsoft.com/office/drawing/2014/main" id="{4C95A9F0-88EF-67AC-8699-59972949EBA2}"/>
              </a:ext>
            </a:extLst>
          </p:cNvPr>
          <p:cNvSpPr txBox="1">
            <a:spLocks/>
          </p:cNvSpPr>
          <p:nvPr/>
        </p:nvSpPr>
        <p:spPr>
          <a:xfrm>
            <a:off x="10439400" y="5257800"/>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Sharpe</a:t>
            </a:r>
          </a:p>
        </p:txBody>
      </p:sp>
      <p:sp>
        <p:nvSpPr>
          <p:cNvPr id="16" name="Text Placeholder 2">
            <a:extLst>
              <a:ext uri="{FF2B5EF4-FFF2-40B4-BE49-F238E27FC236}">
                <a16:creationId xmlns:a16="http://schemas.microsoft.com/office/drawing/2014/main" id="{37E41C57-44DF-E575-E2E1-EF49B40556C4}"/>
              </a:ext>
            </a:extLst>
          </p:cNvPr>
          <p:cNvSpPr txBox="1">
            <a:spLocks/>
          </p:cNvSpPr>
          <p:nvPr/>
        </p:nvSpPr>
        <p:spPr>
          <a:xfrm>
            <a:off x="11049000" y="5781210"/>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Ballard</a:t>
            </a:r>
          </a:p>
        </p:txBody>
      </p:sp>
      <p:sp>
        <p:nvSpPr>
          <p:cNvPr id="17" name="Text Placeholder 2">
            <a:extLst>
              <a:ext uri="{FF2B5EF4-FFF2-40B4-BE49-F238E27FC236}">
                <a16:creationId xmlns:a16="http://schemas.microsoft.com/office/drawing/2014/main" id="{B3C6442C-1C1D-A176-9FD5-F29572683C47}"/>
              </a:ext>
            </a:extLst>
          </p:cNvPr>
          <p:cNvSpPr txBox="1">
            <a:spLocks/>
          </p:cNvSpPr>
          <p:nvPr/>
        </p:nvSpPr>
        <p:spPr>
          <a:xfrm>
            <a:off x="9240779" y="781091"/>
            <a:ext cx="1752600"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113 Incident</a:t>
            </a:r>
          </a:p>
        </p:txBody>
      </p:sp>
      <p:sp>
        <p:nvSpPr>
          <p:cNvPr id="18" name="Text Placeholder 2">
            <a:extLst>
              <a:ext uri="{FF2B5EF4-FFF2-40B4-BE49-F238E27FC236}">
                <a16:creationId xmlns:a16="http://schemas.microsoft.com/office/drawing/2014/main" id="{248B72F3-07FA-9D5D-792A-F6AF92D8ADEB}"/>
              </a:ext>
            </a:extLst>
          </p:cNvPr>
          <p:cNvSpPr txBox="1">
            <a:spLocks/>
          </p:cNvSpPr>
          <p:nvPr/>
        </p:nvSpPr>
        <p:spPr>
          <a:xfrm>
            <a:off x="10154226" y="2717876"/>
            <a:ext cx="2208191" cy="492443"/>
          </a:xfrm>
          <a:prstGeom prst="rect">
            <a:avLst/>
          </a:prstGeom>
        </p:spPr>
        <p:txBody>
          <a:bodyPr vert="horz" wrap="square" lIns="91440" tIns="91440" rIns="91440" bIns="91440" rtlCol="0">
            <a:spAutoFit/>
          </a:bodyPr>
          <a:lstStyle>
            <a:lvl1pPr marL="463006" indent="-463006" algn="l" defTabSz="617339" rtl="0" eaLnBrk="1" latinLnBrk="0" hangingPunct="1">
              <a:lnSpc>
                <a:spcPct val="120000"/>
              </a:lnSpc>
              <a:spcBef>
                <a:spcPts val="529"/>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1pPr>
            <a:lvl2pPr marL="1003179" indent="-385839"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2pPr>
            <a:lvl3pPr marL="154335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3pPr>
            <a:lvl4pPr marL="2160693" indent="-308670" algn="l" defTabSz="617339" rtl="0" eaLnBrk="1" latinLnBrk="0" hangingPunct="1">
              <a:lnSpc>
                <a:spcPct val="120000"/>
              </a:lnSpc>
              <a:spcBef>
                <a:spcPts val="0"/>
              </a:spcBef>
              <a:spcAft>
                <a:spcPts val="529"/>
              </a:spcAft>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4pPr>
            <a:lvl5pPr marL="2778035" indent="-308670" algn="l" defTabSz="617339" rtl="0" eaLnBrk="1" latinLnBrk="0" hangingPunct="1">
              <a:spcBef>
                <a:spcPct val="20000"/>
              </a:spcBef>
              <a:buFont typeface="Arial"/>
              <a:buChar char="»"/>
              <a:defRPr sz="2400" b="0" i="0" kern="1200">
                <a:solidFill>
                  <a:srgbClr val="1A1918"/>
                </a:solidFill>
                <a:latin typeface="Avenir Medium" panose="02000503020000020003" pitchFamily="2" charset="0"/>
                <a:ea typeface="Franklin Gothic Book" charset="0"/>
                <a:cs typeface="Franklin Gothic Book" charset="0"/>
              </a:defRPr>
            </a:lvl5pPr>
            <a:lvl6pPr marL="3395376" indent="-308670" algn="l" defTabSz="617339" rtl="0" eaLnBrk="1" latinLnBrk="0" hangingPunct="1">
              <a:spcBef>
                <a:spcPct val="20000"/>
              </a:spcBef>
              <a:buFont typeface="Arial"/>
              <a:buChar char="•"/>
              <a:defRPr sz="2667" kern="1200">
                <a:solidFill>
                  <a:schemeClr val="tx1"/>
                </a:solidFill>
                <a:latin typeface="+mn-lt"/>
                <a:ea typeface="+mn-ea"/>
                <a:cs typeface="+mn-cs"/>
              </a:defRPr>
            </a:lvl6pPr>
            <a:lvl7pPr marL="4012718" indent="-308670" algn="l" defTabSz="617339" rtl="0" eaLnBrk="1" latinLnBrk="0" hangingPunct="1">
              <a:spcBef>
                <a:spcPct val="20000"/>
              </a:spcBef>
              <a:buFont typeface="Arial"/>
              <a:buChar char="•"/>
              <a:defRPr sz="2667" kern="1200">
                <a:solidFill>
                  <a:schemeClr val="tx1"/>
                </a:solidFill>
                <a:latin typeface="+mn-lt"/>
                <a:ea typeface="+mn-ea"/>
                <a:cs typeface="+mn-cs"/>
              </a:defRPr>
            </a:lvl7pPr>
            <a:lvl8pPr marL="4630058" indent="-308670" algn="l" defTabSz="617339" rtl="0" eaLnBrk="1" latinLnBrk="0" hangingPunct="1">
              <a:spcBef>
                <a:spcPct val="20000"/>
              </a:spcBef>
              <a:buFont typeface="Arial"/>
              <a:buChar char="•"/>
              <a:defRPr sz="2667" kern="1200">
                <a:solidFill>
                  <a:schemeClr val="tx1"/>
                </a:solidFill>
                <a:latin typeface="+mn-lt"/>
                <a:ea typeface="+mn-ea"/>
                <a:cs typeface="+mn-cs"/>
              </a:defRPr>
            </a:lvl8pPr>
            <a:lvl9pPr marL="5247400" indent="-308670" algn="l" defTabSz="617339"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00000"/>
              </a:lnSpc>
              <a:spcBef>
                <a:spcPct val="0"/>
              </a:spcBef>
              <a:spcAft>
                <a:spcPts val="0"/>
              </a:spcAft>
              <a:buFont typeface="Arial"/>
              <a:buNone/>
              <a:defRPr/>
            </a:pPr>
            <a:r>
              <a:rPr lang="en-US" sz="2000"/>
              <a:t>County Rd 169</a:t>
            </a:r>
          </a:p>
        </p:txBody>
      </p:sp>
    </p:spTree>
    <p:extLst>
      <p:ext uri="{BB962C8B-B14F-4D97-AF65-F5344CB8AC3E}">
        <p14:creationId xmlns:p14="http://schemas.microsoft.com/office/powerpoint/2010/main" val="40586525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87F7F-9A1D-7B26-812B-EABE383C9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85465-227D-C43E-0FE6-27A772DCCC9B}"/>
              </a:ext>
            </a:extLst>
          </p:cNvPr>
          <p:cNvSpPr>
            <a:spLocks noGrp="1"/>
          </p:cNvSpPr>
          <p:nvPr>
            <p:ph type="title"/>
          </p:nvPr>
        </p:nvSpPr>
        <p:spPr>
          <a:xfrm>
            <a:off x="112376" y="-69396"/>
            <a:ext cx="8001000" cy="1477328"/>
          </a:xfrm>
        </p:spPr>
        <p:txBody>
          <a:bodyPr/>
          <a:lstStyle/>
          <a:p>
            <a:r>
              <a:rPr lang="en-US"/>
              <a:t>July-August 2026: Flash flooding and debris flows</a:t>
            </a:r>
          </a:p>
        </p:txBody>
      </p:sp>
      <p:sp>
        <p:nvSpPr>
          <p:cNvPr id="4" name="TextBox 15">
            <a:extLst>
              <a:ext uri="{FF2B5EF4-FFF2-40B4-BE49-F238E27FC236}">
                <a16:creationId xmlns:a16="http://schemas.microsoft.com/office/drawing/2014/main" id="{5CDCC6B4-0535-A7E9-306C-8D4AAE61C253}"/>
              </a:ext>
            </a:extLst>
          </p:cNvPr>
          <p:cNvSpPr txBox="1"/>
          <p:nvPr/>
        </p:nvSpPr>
        <p:spPr>
          <a:xfrm>
            <a:off x="85482" y="5459004"/>
            <a:ext cx="2935624" cy="7386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1A1918"/>
                </a:solidFill>
                <a:effectLst/>
                <a:uLnTx/>
                <a:uFillTx/>
                <a:latin typeface="Avenir Medium" panose="02000503020000020003" pitchFamily="2" charset="0"/>
              </a:rPr>
              <a:t>Palm Theater in Telluride filled with mud on July 17. From </a:t>
            </a:r>
            <a:r>
              <a:rPr kumimoji="0" lang="en-US" sz="1400" u="none" strike="noStrike" kern="1200" cap="none" spc="0" normalizeH="0" baseline="0" noProof="0">
                <a:ln>
                  <a:noFill/>
                </a:ln>
                <a:solidFill>
                  <a:srgbClr val="1A1918"/>
                </a:solidFill>
                <a:effectLst/>
                <a:uLnTx/>
                <a:uFillTx/>
                <a:latin typeface="Avenir Medium" panose="02000503020000020003" pitchFamily="2" charset="0"/>
                <a:hlinkClick r:id="rId3">
                  <a:extLst>
                    <a:ext uri="{A12FA001-AC4F-418D-AE19-62706E023703}">
                      <ahyp:hlinkClr xmlns:ahyp="http://schemas.microsoft.com/office/drawing/2018/hyperlinkcolor" val="tx"/>
                    </a:ext>
                  </a:extLst>
                </a:hlinkClick>
              </a:rPr>
              <a:t>Telluride Fire Protection District</a:t>
            </a:r>
            <a:endParaRPr kumimoji="0" lang="en-US" sz="1400" u="none" strike="noStrike" kern="1200" cap="none" spc="0" normalizeH="0" baseline="0" noProof="0">
              <a:ln>
                <a:noFill/>
              </a:ln>
              <a:solidFill>
                <a:srgbClr val="1A1918"/>
              </a:solidFill>
              <a:effectLst/>
              <a:uLnTx/>
              <a:uFillTx/>
              <a:latin typeface="Avenir Medium" panose="02000503020000020003" pitchFamily="2" charset="0"/>
            </a:endParaRPr>
          </a:p>
        </p:txBody>
      </p:sp>
      <p:pic>
        <p:nvPicPr>
          <p:cNvPr id="5" name="Picture 4">
            <a:extLst>
              <a:ext uri="{FF2B5EF4-FFF2-40B4-BE49-F238E27FC236}">
                <a16:creationId xmlns:a16="http://schemas.microsoft.com/office/drawing/2014/main" id="{C8A6550F-BEA3-2563-6D8B-D46735454729}"/>
              </a:ext>
            </a:extLst>
          </p:cNvPr>
          <p:cNvPicPr>
            <a:picLocks noChangeAspect="1"/>
          </p:cNvPicPr>
          <p:nvPr/>
        </p:nvPicPr>
        <p:blipFill>
          <a:blip r:embed="rId4"/>
          <a:stretch>
            <a:fillRect/>
          </a:stretch>
        </p:blipFill>
        <p:spPr>
          <a:xfrm>
            <a:off x="112376" y="1476385"/>
            <a:ext cx="2935624" cy="3914165"/>
          </a:xfrm>
          <a:prstGeom prst="rect">
            <a:avLst/>
          </a:prstGeom>
        </p:spPr>
      </p:pic>
      <p:sp>
        <p:nvSpPr>
          <p:cNvPr id="19" name="TextBox 20">
            <a:extLst>
              <a:ext uri="{FF2B5EF4-FFF2-40B4-BE49-F238E27FC236}">
                <a16:creationId xmlns:a16="http://schemas.microsoft.com/office/drawing/2014/main" id="{82914AB9-8156-1E67-A5E8-FB5F7A96ACB2}"/>
              </a:ext>
            </a:extLst>
          </p:cNvPr>
          <p:cNvSpPr txBox="1"/>
          <p:nvPr/>
        </p:nvSpPr>
        <p:spPr>
          <a:xfrm>
            <a:off x="9601200" y="3739734"/>
            <a:ext cx="2724779" cy="7386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1A1918"/>
                </a:solidFill>
                <a:effectLst/>
                <a:uLnTx/>
                <a:uFillTx/>
                <a:latin typeface="Avenir Medium" panose="02000503020000020003" pitchFamily="2" charset="0"/>
              </a:rPr>
              <a:t>Flooding in Ouray County, July 29. From </a:t>
            </a:r>
            <a:r>
              <a:rPr kumimoji="0" lang="en-US" sz="1400" u="none" strike="noStrike" kern="1200" cap="none" spc="0" normalizeH="0" baseline="0" noProof="0">
                <a:ln>
                  <a:noFill/>
                </a:ln>
                <a:solidFill>
                  <a:srgbClr val="1A1918"/>
                </a:solidFill>
                <a:effectLst/>
                <a:uLnTx/>
                <a:uFillTx/>
                <a:latin typeface="Avenir Medium" panose="02000503020000020003" pitchFamily="2" charset="0"/>
                <a:hlinkClick r:id="rId5">
                  <a:extLst>
                    <a:ext uri="{A12FA001-AC4F-418D-AE19-62706E023703}">
                      <ahyp:hlinkClr xmlns:ahyp="http://schemas.microsoft.com/office/drawing/2018/hyperlinkcolor" val="tx"/>
                    </a:ext>
                  </a:extLst>
                </a:hlinkClick>
              </a:rPr>
              <a:t>Ouray County Government</a:t>
            </a:r>
            <a:r>
              <a:rPr kumimoji="0" lang="en-US" sz="1400" u="none" strike="noStrike" kern="1200" cap="none" spc="0" normalizeH="0" baseline="0" noProof="0">
                <a:ln>
                  <a:noFill/>
                </a:ln>
                <a:solidFill>
                  <a:srgbClr val="1A1918"/>
                </a:solidFill>
                <a:effectLst/>
                <a:uLnTx/>
                <a:uFillTx/>
                <a:latin typeface="Avenir Medium" panose="02000503020000020003" pitchFamily="2" charset="0"/>
              </a:rPr>
              <a:t>.</a:t>
            </a:r>
          </a:p>
        </p:txBody>
      </p:sp>
      <p:pic>
        <p:nvPicPr>
          <p:cNvPr id="20" name="Picture 19">
            <a:extLst>
              <a:ext uri="{FF2B5EF4-FFF2-40B4-BE49-F238E27FC236}">
                <a16:creationId xmlns:a16="http://schemas.microsoft.com/office/drawing/2014/main" id="{9694A8DF-5922-4EB5-F770-1C8DA2859B33}"/>
              </a:ext>
            </a:extLst>
          </p:cNvPr>
          <p:cNvPicPr>
            <a:picLocks noChangeAspect="1"/>
          </p:cNvPicPr>
          <p:nvPr/>
        </p:nvPicPr>
        <p:blipFill>
          <a:blip r:embed="rId6"/>
          <a:stretch>
            <a:fillRect/>
          </a:stretch>
        </p:blipFill>
        <p:spPr>
          <a:xfrm>
            <a:off x="3061448" y="3536163"/>
            <a:ext cx="5061066" cy="2676335"/>
          </a:xfrm>
          <a:prstGeom prst="rect">
            <a:avLst/>
          </a:prstGeom>
        </p:spPr>
      </p:pic>
      <p:sp>
        <p:nvSpPr>
          <p:cNvPr id="21" name="TextBox 20">
            <a:extLst>
              <a:ext uri="{FF2B5EF4-FFF2-40B4-BE49-F238E27FC236}">
                <a16:creationId xmlns:a16="http://schemas.microsoft.com/office/drawing/2014/main" id="{A05614AE-2FDF-5CF9-C142-98DCF5D48DF2}"/>
              </a:ext>
            </a:extLst>
          </p:cNvPr>
          <p:cNvSpPr txBox="1"/>
          <p:nvPr/>
        </p:nvSpPr>
        <p:spPr>
          <a:xfrm>
            <a:off x="3187203" y="6200001"/>
            <a:ext cx="4809555" cy="52322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1A1918"/>
                </a:solidFill>
                <a:effectLst/>
                <a:uLnTx/>
                <a:uFillTx/>
                <a:latin typeface="Avenir Medium" panose="02000503020000020003" pitchFamily="2" charset="0"/>
              </a:rPr>
              <a:t>Flooding in Beulah, August 15. From </a:t>
            </a:r>
            <a:r>
              <a:rPr kumimoji="0" lang="en-US" sz="1400" u="none" strike="noStrike" kern="1200" cap="none" spc="0" normalizeH="0" baseline="0" noProof="0">
                <a:ln>
                  <a:noFill/>
                </a:ln>
                <a:solidFill>
                  <a:srgbClr val="1A1918"/>
                </a:solidFill>
                <a:effectLst/>
                <a:uLnTx/>
                <a:uFillTx/>
                <a:latin typeface="Avenir Medium" panose="02000503020000020003" pitchFamily="2" charset="0"/>
                <a:hlinkClick r:id="rId7">
                  <a:extLst>
                    <a:ext uri="{A12FA001-AC4F-418D-AE19-62706E023703}">
                      <ahyp:hlinkClr xmlns:ahyp="http://schemas.microsoft.com/office/drawing/2018/hyperlinkcolor" val="tx"/>
                    </a:ext>
                  </a:extLst>
                </a:hlinkClick>
              </a:rPr>
              <a:t>Pueblo County Sheriff’s Office</a:t>
            </a:r>
            <a:r>
              <a:rPr kumimoji="0" lang="en-US" sz="1400" u="none" strike="noStrike" kern="1200" cap="none" spc="0" normalizeH="0" baseline="0" noProof="0">
                <a:ln>
                  <a:noFill/>
                </a:ln>
                <a:solidFill>
                  <a:srgbClr val="1A1918"/>
                </a:solidFill>
                <a:effectLst/>
                <a:uLnTx/>
                <a:uFillTx/>
                <a:latin typeface="Avenir Medium" panose="02000503020000020003" pitchFamily="2" charset="0"/>
              </a:rPr>
              <a:t>.</a:t>
            </a:r>
          </a:p>
        </p:txBody>
      </p:sp>
      <p:pic>
        <p:nvPicPr>
          <p:cNvPr id="22" name="Picture 21">
            <a:extLst>
              <a:ext uri="{FF2B5EF4-FFF2-40B4-BE49-F238E27FC236}">
                <a16:creationId xmlns:a16="http://schemas.microsoft.com/office/drawing/2014/main" id="{67BE0583-5237-C7F3-22E5-6D99A8B01148}"/>
              </a:ext>
            </a:extLst>
          </p:cNvPr>
          <p:cNvPicPr>
            <a:picLocks noChangeAspect="1"/>
          </p:cNvPicPr>
          <p:nvPr/>
        </p:nvPicPr>
        <p:blipFill>
          <a:blip r:embed="rId8"/>
          <a:stretch>
            <a:fillRect/>
          </a:stretch>
        </p:blipFill>
        <p:spPr>
          <a:xfrm>
            <a:off x="7395891" y="133130"/>
            <a:ext cx="4809556" cy="3580045"/>
          </a:xfrm>
          <a:prstGeom prst="rect">
            <a:avLst/>
          </a:prstGeom>
        </p:spPr>
      </p:pic>
      <p:pic>
        <p:nvPicPr>
          <p:cNvPr id="23" name="Picture 22">
            <a:extLst>
              <a:ext uri="{FF2B5EF4-FFF2-40B4-BE49-F238E27FC236}">
                <a16:creationId xmlns:a16="http://schemas.microsoft.com/office/drawing/2014/main" id="{853448CF-A266-BC52-2C03-2D5F9E6EB067}"/>
              </a:ext>
            </a:extLst>
          </p:cNvPr>
          <p:cNvPicPr>
            <a:picLocks noChangeAspect="1"/>
          </p:cNvPicPr>
          <p:nvPr/>
        </p:nvPicPr>
        <p:blipFill>
          <a:blip r:embed="rId9"/>
          <a:stretch>
            <a:fillRect/>
          </a:stretch>
        </p:blipFill>
        <p:spPr>
          <a:xfrm>
            <a:off x="4648200" y="1408766"/>
            <a:ext cx="2671491" cy="2007792"/>
          </a:xfrm>
          <a:prstGeom prst="rect">
            <a:avLst/>
          </a:prstGeom>
        </p:spPr>
      </p:pic>
      <p:sp>
        <p:nvSpPr>
          <p:cNvPr id="24" name="TextBox 14">
            <a:extLst>
              <a:ext uri="{FF2B5EF4-FFF2-40B4-BE49-F238E27FC236}">
                <a16:creationId xmlns:a16="http://schemas.microsoft.com/office/drawing/2014/main" id="{06A564AF-0591-835C-7FA7-31F7369DF5F7}"/>
              </a:ext>
            </a:extLst>
          </p:cNvPr>
          <p:cNvSpPr txBox="1"/>
          <p:nvPr/>
        </p:nvSpPr>
        <p:spPr>
          <a:xfrm>
            <a:off x="3124200" y="1476385"/>
            <a:ext cx="1600200" cy="181588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1A1918"/>
                </a:solidFill>
                <a:effectLst/>
                <a:uLnTx/>
                <a:uFillTx/>
                <a:latin typeface="Avenir Medium" panose="02000503020000020003" pitchFamily="2" charset="0"/>
              </a:rPr>
              <a:t>Debris flow at Curecanti National Recreation Area, July 16. From Black Canyon of the Gunnison National Park. </a:t>
            </a:r>
          </a:p>
        </p:txBody>
      </p:sp>
      <p:sp>
        <p:nvSpPr>
          <p:cNvPr id="27" name="Text Placeholder 2">
            <a:extLst>
              <a:ext uri="{FF2B5EF4-FFF2-40B4-BE49-F238E27FC236}">
                <a16:creationId xmlns:a16="http://schemas.microsoft.com/office/drawing/2014/main" id="{5500534B-DBE7-E758-B4F9-F79E46207647}"/>
              </a:ext>
            </a:extLst>
          </p:cNvPr>
          <p:cNvSpPr>
            <a:spLocks noGrp="1"/>
          </p:cNvSpPr>
          <p:nvPr>
            <p:ph type="body" sz="quarter" idx="10"/>
          </p:nvPr>
        </p:nvSpPr>
        <p:spPr>
          <a:xfrm>
            <a:off x="8366607" y="4419600"/>
            <a:ext cx="3713017" cy="2369880"/>
          </a:xfrm>
        </p:spPr>
        <p:txBody>
          <a:bodyPr/>
          <a:lstStyle/>
          <a:p>
            <a:pPr marL="0" lvl="0" indent="0">
              <a:lnSpc>
                <a:spcPct val="100000"/>
              </a:lnSpc>
              <a:spcBef>
                <a:spcPct val="0"/>
              </a:spcBef>
              <a:spcAft>
                <a:spcPts val="0"/>
              </a:spcAft>
              <a:buNone/>
              <a:defRPr/>
            </a:pPr>
            <a:r>
              <a:rPr lang="en-US"/>
              <a:t>Heavy rains brought flash flooding and debris flows across southwest Colorado, including in some burn scar areas </a:t>
            </a:r>
          </a:p>
          <a:p>
            <a:pPr marL="0" lvl="0" indent="0">
              <a:lnSpc>
                <a:spcPct val="100000"/>
              </a:lnSpc>
              <a:spcBef>
                <a:spcPct val="0"/>
              </a:spcBef>
              <a:spcAft>
                <a:spcPts val="0"/>
              </a:spcAft>
              <a:buNone/>
              <a:defRPr/>
            </a:pPr>
            <a:endParaRPr lang="en-US" sz="2200"/>
          </a:p>
        </p:txBody>
      </p:sp>
    </p:spTree>
    <p:extLst>
      <p:ext uri="{BB962C8B-B14F-4D97-AF65-F5344CB8AC3E}">
        <p14:creationId xmlns:p14="http://schemas.microsoft.com/office/powerpoint/2010/main" val="18701545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CF3ED-5010-195C-5DEB-122F443EC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742BDE-A464-FCED-9A6E-A353BAB9E6AF}"/>
              </a:ext>
            </a:extLst>
          </p:cNvPr>
          <p:cNvSpPr>
            <a:spLocks noGrp="1"/>
          </p:cNvSpPr>
          <p:nvPr>
            <p:ph type="title"/>
          </p:nvPr>
        </p:nvSpPr>
        <p:spPr>
          <a:xfrm>
            <a:off x="112376" y="76200"/>
            <a:ext cx="8001000" cy="1477328"/>
          </a:xfrm>
        </p:spPr>
        <p:txBody>
          <a:bodyPr/>
          <a:lstStyle/>
          <a:p>
            <a:r>
              <a:rPr lang="en-US"/>
              <a:t>September 2026: heavy rain continues</a:t>
            </a:r>
          </a:p>
        </p:txBody>
      </p:sp>
      <p:sp>
        <p:nvSpPr>
          <p:cNvPr id="27" name="Text Placeholder 2">
            <a:extLst>
              <a:ext uri="{FF2B5EF4-FFF2-40B4-BE49-F238E27FC236}">
                <a16:creationId xmlns:a16="http://schemas.microsoft.com/office/drawing/2014/main" id="{14FCCFA8-94A3-59EF-B718-F7CC03B92B61}"/>
              </a:ext>
            </a:extLst>
          </p:cNvPr>
          <p:cNvSpPr>
            <a:spLocks noGrp="1"/>
          </p:cNvSpPr>
          <p:nvPr>
            <p:ph type="body" sz="quarter" idx="10"/>
          </p:nvPr>
        </p:nvSpPr>
        <p:spPr>
          <a:xfrm>
            <a:off x="193128" y="1398646"/>
            <a:ext cx="3124200" cy="5324535"/>
          </a:xfrm>
        </p:spPr>
        <p:txBody>
          <a:bodyPr/>
          <a:lstStyle/>
          <a:p>
            <a:pPr marL="0" lvl="0" indent="0">
              <a:lnSpc>
                <a:spcPct val="100000"/>
              </a:lnSpc>
              <a:spcBef>
                <a:spcPct val="0"/>
              </a:spcBef>
              <a:spcAft>
                <a:spcPts val="0"/>
              </a:spcAft>
              <a:buNone/>
              <a:defRPr/>
            </a:pPr>
            <a:r>
              <a:rPr lang="en-US"/>
              <a:t>Water Year 2026 ended wet, especially for southern Colorado, leading to additional localized flooding and debris flows. Some places had their wettest September on record after extreme drought earlier in the water year. </a:t>
            </a:r>
          </a:p>
          <a:p>
            <a:pPr marL="0" lvl="0" indent="0">
              <a:lnSpc>
                <a:spcPct val="100000"/>
              </a:lnSpc>
              <a:spcBef>
                <a:spcPct val="0"/>
              </a:spcBef>
              <a:spcAft>
                <a:spcPts val="0"/>
              </a:spcAft>
              <a:buNone/>
              <a:defRPr/>
            </a:pPr>
            <a:endParaRPr lang="en-US" sz="2200"/>
          </a:p>
        </p:txBody>
      </p:sp>
      <p:pic>
        <p:nvPicPr>
          <p:cNvPr id="3" name="Picture 2">
            <a:extLst>
              <a:ext uri="{FF2B5EF4-FFF2-40B4-BE49-F238E27FC236}">
                <a16:creationId xmlns:a16="http://schemas.microsoft.com/office/drawing/2014/main" id="{BA97B46E-A994-CAFB-796A-DC39744942F0}"/>
              </a:ext>
            </a:extLst>
          </p:cNvPr>
          <p:cNvPicPr>
            <a:picLocks noChangeAspect="1"/>
          </p:cNvPicPr>
          <p:nvPr/>
        </p:nvPicPr>
        <p:blipFill>
          <a:blip r:embed="rId3"/>
          <a:stretch>
            <a:fillRect/>
          </a:stretch>
        </p:blipFill>
        <p:spPr>
          <a:xfrm>
            <a:off x="3317328" y="990745"/>
            <a:ext cx="5170352" cy="5148943"/>
          </a:xfrm>
          <a:prstGeom prst="rect">
            <a:avLst/>
          </a:prstGeom>
        </p:spPr>
      </p:pic>
      <p:sp>
        <p:nvSpPr>
          <p:cNvPr id="5" name="TextBox 4">
            <a:extLst>
              <a:ext uri="{FF2B5EF4-FFF2-40B4-BE49-F238E27FC236}">
                <a16:creationId xmlns:a16="http://schemas.microsoft.com/office/drawing/2014/main" id="{902F1AEE-D343-DF25-97A4-767E08F324D0}"/>
              </a:ext>
            </a:extLst>
          </p:cNvPr>
          <p:cNvSpPr txBox="1"/>
          <p:nvPr/>
        </p:nvSpPr>
        <p:spPr>
          <a:xfrm>
            <a:off x="9023104" y="1828800"/>
            <a:ext cx="2669528" cy="1323439"/>
          </a:xfrm>
          <a:prstGeom prst="rect">
            <a:avLst/>
          </a:prstGeom>
          <a:noFill/>
        </p:spPr>
        <p:txBody>
          <a:bodyPr wrap="square">
            <a:spAutoFit/>
          </a:bodyPr>
          <a:lstStyle/>
          <a:p>
            <a:r>
              <a:rPr lang="en-US" sz="1600">
                <a:solidFill>
                  <a:srgbClr val="1A1918"/>
                </a:solidFill>
                <a:latin typeface="Avenir Medium" panose="02000503020000020003" pitchFamily="2" charset="0"/>
              </a:rPr>
              <a:t>Flooded roadway near the CSU Plainsman Research Station near Walsh on October 1. Photo courtesy of Zane Jenkins.</a:t>
            </a:r>
          </a:p>
        </p:txBody>
      </p:sp>
      <p:pic>
        <p:nvPicPr>
          <p:cNvPr id="6" name="Picture 5">
            <a:extLst>
              <a:ext uri="{FF2B5EF4-FFF2-40B4-BE49-F238E27FC236}">
                <a16:creationId xmlns:a16="http://schemas.microsoft.com/office/drawing/2014/main" id="{20465736-12A6-112D-BE22-0A40235C9CA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067800" y="76200"/>
            <a:ext cx="2371735" cy="1778802"/>
          </a:xfrm>
          <a:prstGeom prst="rect">
            <a:avLst/>
          </a:prstGeom>
        </p:spPr>
      </p:pic>
      <p:sp>
        <p:nvSpPr>
          <p:cNvPr id="7" name="TextBox 6">
            <a:extLst>
              <a:ext uri="{FF2B5EF4-FFF2-40B4-BE49-F238E27FC236}">
                <a16:creationId xmlns:a16="http://schemas.microsoft.com/office/drawing/2014/main" id="{7E72C93A-F0F3-FF7C-00F6-E7021A573F78}"/>
              </a:ext>
            </a:extLst>
          </p:cNvPr>
          <p:cNvSpPr txBox="1"/>
          <p:nvPr/>
        </p:nvSpPr>
        <p:spPr>
          <a:xfrm>
            <a:off x="9052315" y="5029200"/>
            <a:ext cx="3016627" cy="1569660"/>
          </a:xfrm>
          <a:prstGeom prst="rect">
            <a:avLst/>
          </a:prstGeom>
          <a:noFill/>
        </p:spPr>
        <p:txBody>
          <a:bodyPr wrap="square">
            <a:spAutoFit/>
          </a:bodyPr>
          <a:lstStyle/>
          <a:p>
            <a:r>
              <a:rPr lang="en-US" sz="1600">
                <a:solidFill>
                  <a:srgbClr val="1A1918"/>
                </a:solidFill>
                <a:latin typeface="Avenir Medium" panose="02000503020000020003" pitchFamily="2" charset="0"/>
              </a:rPr>
              <a:t>Flood debris clean up at Chimney Rock National Monument near Pagosa Springs around September 17. Photo from the </a:t>
            </a:r>
            <a:r>
              <a:rPr lang="en-US" sz="1600">
                <a:solidFill>
                  <a:srgbClr val="1A1918"/>
                </a:solidFill>
                <a:latin typeface="Avenir Medium" panose="02000503020000020003" pitchFamily="2" charset="0"/>
                <a:hlinkClick r:id="rId5">
                  <a:extLst>
                    <a:ext uri="{A12FA001-AC4F-418D-AE19-62706E023703}">
                      <ahyp:hlinkClr xmlns:ahyp="http://schemas.microsoft.com/office/drawing/2018/hyperlinkcolor" val="tx"/>
                    </a:ext>
                  </a:extLst>
                </a:hlinkClick>
              </a:rPr>
              <a:t>Pagosa Daily Post</a:t>
            </a:r>
            <a:r>
              <a:rPr lang="en-US" sz="1600">
                <a:solidFill>
                  <a:srgbClr val="1A1918"/>
                </a:solidFill>
                <a:latin typeface="Avenir Medium" panose="02000503020000020003" pitchFamily="2" charset="0"/>
              </a:rPr>
              <a:t>.</a:t>
            </a:r>
          </a:p>
        </p:txBody>
      </p:sp>
      <p:pic>
        <p:nvPicPr>
          <p:cNvPr id="8" name="Picture 7" descr="Photograph showing muddy outdoor grounds after flooding">
            <a:extLst>
              <a:ext uri="{FF2B5EF4-FFF2-40B4-BE49-F238E27FC236}">
                <a16:creationId xmlns:a16="http://schemas.microsoft.com/office/drawing/2014/main" id="{6CB88822-43FC-BF03-F455-36FAFF5A2A95}"/>
              </a:ext>
            </a:extLst>
          </p:cNvPr>
          <p:cNvPicPr>
            <a:picLocks noChangeAspect="1"/>
          </p:cNvPicPr>
          <p:nvPr/>
        </p:nvPicPr>
        <p:blipFill>
          <a:blip r:embed="rId6"/>
          <a:stretch>
            <a:fillRect/>
          </a:stretch>
        </p:blipFill>
        <p:spPr>
          <a:xfrm>
            <a:off x="9095365" y="3330346"/>
            <a:ext cx="2597267" cy="1731511"/>
          </a:xfrm>
          <a:prstGeom prst="rect">
            <a:avLst/>
          </a:prstGeom>
        </p:spPr>
      </p:pic>
    </p:spTree>
    <p:extLst>
      <p:ext uri="{BB962C8B-B14F-4D97-AF65-F5344CB8AC3E}">
        <p14:creationId xmlns:p14="http://schemas.microsoft.com/office/powerpoint/2010/main" val="4264056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F917A-1F5E-7450-D3B7-92E659036C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1756-1315-BC87-AFB4-40190D233389}"/>
              </a:ext>
            </a:extLst>
          </p:cNvPr>
          <p:cNvSpPr>
            <a:spLocks noGrp="1"/>
          </p:cNvSpPr>
          <p:nvPr>
            <p:ph type="title"/>
          </p:nvPr>
        </p:nvSpPr>
        <p:spPr>
          <a:xfrm>
            <a:off x="228601" y="1600200"/>
            <a:ext cx="5077813" cy="1477328"/>
          </a:xfrm>
        </p:spPr>
        <p:txBody>
          <a:bodyPr/>
          <a:lstStyle/>
          <a:p>
            <a:r>
              <a:rPr lang="en-US"/>
              <a:t>September 2026: rounding out a record-warm Water Year</a:t>
            </a:r>
          </a:p>
        </p:txBody>
      </p:sp>
      <p:sp>
        <p:nvSpPr>
          <p:cNvPr id="27" name="Text Placeholder 2">
            <a:extLst>
              <a:ext uri="{FF2B5EF4-FFF2-40B4-BE49-F238E27FC236}">
                <a16:creationId xmlns:a16="http://schemas.microsoft.com/office/drawing/2014/main" id="{1AC848BE-666F-5906-B7E8-CD5CED74C012}"/>
              </a:ext>
            </a:extLst>
          </p:cNvPr>
          <p:cNvSpPr>
            <a:spLocks noGrp="1"/>
          </p:cNvSpPr>
          <p:nvPr>
            <p:ph type="body" sz="quarter" idx="10"/>
          </p:nvPr>
        </p:nvSpPr>
        <p:spPr>
          <a:xfrm>
            <a:off x="254001" y="3173611"/>
            <a:ext cx="4553856" cy="2769989"/>
          </a:xfrm>
        </p:spPr>
        <p:txBody>
          <a:bodyPr/>
          <a:lstStyle/>
          <a:p>
            <a:pPr marL="0" lvl="0" indent="0">
              <a:lnSpc>
                <a:spcPct val="100000"/>
              </a:lnSpc>
              <a:spcBef>
                <a:spcPct val="0"/>
              </a:spcBef>
              <a:spcAft>
                <a:spcPts val="0"/>
              </a:spcAft>
              <a:buNone/>
              <a:defRPr/>
            </a:pPr>
            <a:r>
              <a:rPr lang="en-US"/>
              <a:t>The prolonged warmth of WY2026 was on full display when St. Mary’s Glacier, a semi-permanent snowfield known as a summertime ski destination,  fully melted out in mid-September </a:t>
            </a:r>
          </a:p>
        </p:txBody>
      </p:sp>
      <p:sp>
        <p:nvSpPr>
          <p:cNvPr id="3" name="TextBox 2">
            <a:extLst>
              <a:ext uri="{FF2B5EF4-FFF2-40B4-BE49-F238E27FC236}">
                <a16:creationId xmlns:a16="http://schemas.microsoft.com/office/drawing/2014/main" id="{D75FE800-FB45-60C8-4B53-508E560C47D8}"/>
              </a:ext>
            </a:extLst>
          </p:cNvPr>
          <p:cNvSpPr txBox="1"/>
          <p:nvPr/>
        </p:nvSpPr>
        <p:spPr>
          <a:xfrm>
            <a:off x="5272307" y="4924946"/>
            <a:ext cx="5243293" cy="830997"/>
          </a:xfrm>
          <a:prstGeom prst="rect">
            <a:avLst/>
          </a:prstGeom>
          <a:noFill/>
        </p:spPr>
        <p:txBody>
          <a:bodyPr wrap="square">
            <a:spAutoFit/>
          </a:bodyPr>
          <a:lstStyle/>
          <a:p>
            <a:r>
              <a:rPr lang="en-US" sz="1600">
                <a:solidFill>
                  <a:srgbClr val="1A1918"/>
                </a:solidFill>
                <a:latin typeface="Avenir Medium" panose="02000503020000020003" pitchFamily="2" charset="0"/>
              </a:rPr>
              <a:t>St. Mary’s Glacier on Sep. 12, 2024 (left) compared to Sep. 17, 2026 (right). Photos by Matt Siegfried and Ryan Venturelli, obtained via </a:t>
            </a:r>
            <a:r>
              <a:rPr lang="en-US" sz="1600">
                <a:solidFill>
                  <a:srgbClr val="1A1918"/>
                </a:solidFill>
                <a:latin typeface="Avenir Medium" panose="02000503020000020003" pitchFamily="2" charset="0"/>
                <a:hlinkClick r:id="rId3">
                  <a:extLst>
                    <a:ext uri="{A12FA001-AC4F-418D-AE19-62706E023703}">
                      <ahyp:hlinkClr xmlns:ahyp="http://schemas.microsoft.com/office/drawing/2018/hyperlinkcolor" val="tx"/>
                    </a:ext>
                  </a:extLst>
                </a:hlinkClick>
              </a:rPr>
              <a:t>Colorado Public Radio. </a:t>
            </a:r>
            <a:endParaRPr lang="en-US" sz="1600">
              <a:solidFill>
                <a:srgbClr val="1A1918"/>
              </a:solidFill>
              <a:latin typeface="Avenir Medium" panose="02000503020000020003" pitchFamily="2" charset="0"/>
            </a:endParaRPr>
          </a:p>
        </p:txBody>
      </p:sp>
      <p:pic>
        <p:nvPicPr>
          <p:cNvPr id="6" name="Picture 5" descr="00 Triple Template">
            <a:extLst>
              <a:ext uri="{FF2B5EF4-FFF2-40B4-BE49-F238E27FC236}">
                <a16:creationId xmlns:a16="http://schemas.microsoft.com/office/drawing/2014/main" id="{2350AB76-D407-CCD7-27B5-C81277052E74}"/>
              </a:ext>
            </a:extLst>
          </p:cNvPr>
          <p:cNvPicPr>
            <a:picLocks noChangeAspect="1"/>
          </p:cNvPicPr>
          <p:nvPr/>
        </p:nvPicPr>
        <p:blipFill>
          <a:blip r:embed="rId4"/>
          <a:stretch>
            <a:fillRect/>
          </a:stretch>
        </p:blipFill>
        <p:spPr>
          <a:xfrm>
            <a:off x="5306414" y="507002"/>
            <a:ext cx="6638842" cy="4421573"/>
          </a:xfrm>
          <a:prstGeom prst="rect">
            <a:avLst/>
          </a:prstGeom>
        </p:spPr>
      </p:pic>
    </p:spTree>
    <p:extLst>
      <p:ext uri="{BB962C8B-B14F-4D97-AF65-F5344CB8AC3E}">
        <p14:creationId xmlns:p14="http://schemas.microsoft.com/office/powerpoint/2010/main" val="26333361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772F4E-04DE-8089-7ACB-0607D34C1921}"/>
              </a:ext>
            </a:extLst>
          </p:cNvPr>
          <p:cNvSpPr txBox="1"/>
          <p:nvPr/>
        </p:nvSpPr>
        <p:spPr>
          <a:xfrm>
            <a:off x="646151" y="3048000"/>
            <a:ext cx="8915400" cy="2062103"/>
          </a:xfrm>
          <a:prstGeom prst="rect">
            <a:avLst/>
          </a:prstGeom>
          <a:noFill/>
        </p:spPr>
        <p:txBody>
          <a:bodyPr wrap="square" lIns="91440" tIns="45720" rIns="91440" bIns="45720" rtlCol="0">
            <a:spAutoFit/>
          </a:bodyPr>
          <a:lstStyle/>
          <a:p>
            <a:pPr algn="l"/>
            <a:r>
              <a:rPr lang="en-US" sz="1600">
                <a:solidFill>
                  <a:schemeClr val="bg1"/>
                </a:solidFill>
                <a:latin typeface="Avenir Medium"/>
              </a:rPr>
              <a:t>Primary Media Contacts:</a:t>
            </a:r>
          </a:p>
          <a:p>
            <a:r>
              <a:rPr lang="en-US" sz="1600">
                <a:solidFill>
                  <a:schemeClr val="bg1"/>
                </a:solidFill>
                <a:latin typeface="Avenir Medium"/>
              </a:rPr>
              <a:t>Allie Mazurek (Lead Author), Engagement Climatologist: </a:t>
            </a:r>
            <a:r>
              <a:rPr lang="en-US" sz="1600">
                <a:solidFill>
                  <a:schemeClr val="bg1"/>
                </a:solidFill>
                <a:latin typeface="Avenir Medium"/>
                <a:hlinkClick r:id="rId2">
                  <a:extLst>
                    <a:ext uri="{A12FA001-AC4F-418D-AE19-62706E023703}">
                      <ahyp:hlinkClr xmlns:ahyp="http://schemas.microsoft.com/office/drawing/2018/hyperlinkcolor" val="tx"/>
                    </a:ext>
                  </a:extLst>
                </a:hlinkClick>
              </a:rPr>
              <a:t>Allie.Mazurek@colostate.edu</a:t>
            </a:r>
            <a:endParaRPr lang="en-US" sz="1600">
              <a:solidFill>
                <a:schemeClr val="bg1"/>
              </a:solidFill>
              <a:latin typeface="Avenir Medium"/>
            </a:endParaRPr>
          </a:p>
          <a:p>
            <a:pPr algn="l"/>
            <a:r>
              <a:rPr lang="en-US" sz="1600">
                <a:solidFill>
                  <a:schemeClr val="bg1"/>
                </a:solidFill>
                <a:latin typeface="Avenir Medium"/>
              </a:rPr>
              <a:t>Russ Schumacher, State Climatologist: </a:t>
            </a:r>
            <a:r>
              <a:rPr lang="en-US" sz="1600">
                <a:solidFill>
                  <a:schemeClr val="bg1"/>
                </a:solidFill>
                <a:latin typeface="Avenir Medium"/>
                <a:hlinkClick r:id="rId3">
                  <a:extLst>
                    <a:ext uri="{A12FA001-AC4F-418D-AE19-62706E023703}">
                      <ahyp:hlinkClr xmlns:ahyp="http://schemas.microsoft.com/office/drawing/2018/hyperlinkcolor" val="tx"/>
                    </a:ext>
                  </a:extLst>
                </a:hlinkClick>
              </a:rPr>
              <a:t>Russ.Schumacher@colostate.edu</a:t>
            </a:r>
            <a:endParaRPr lang="en-US" sz="1600">
              <a:solidFill>
                <a:schemeClr val="bg1"/>
              </a:solidFill>
              <a:latin typeface="Avenir Medium"/>
            </a:endParaRPr>
          </a:p>
          <a:p>
            <a:pPr algn="l"/>
            <a:r>
              <a:rPr lang="en-US" sz="1600">
                <a:solidFill>
                  <a:schemeClr val="bg1"/>
                </a:solidFill>
                <a:latin typeface="Avenir Medium"/>
              </a:rPr>
              <a:t>Peter Goble, Assistant State Climatologist: </a:t>
            </a:r>
            <a:r>
              <a:rPr lang="en-US" sz="1600">
                <a:solidFill>
                  <a:schemeClr val="bg1"/>
                </a:solidFill>
                <a:latin typeface="Avenir Medium"/>
                <a:hlinkClick r:id="rId4">
                  <a:extLst>
                    <a:ext uri="{A12FA001-AC4F-418D-AE19-62706E023703}">
                      <ahyp:hlinkClr xmlns:ahyp="http://schemas.microsoft.com/office/drawing/2018/hyperlinkcolor" val="tx"/>
                    </a:ext>
                  </a:extLst>
                </a:hlinkClick>
              </a:rPr>
              <a:t>Peter.Goble@colostate.edu</a:t>
            </a:r>
            <a:endParaRPr lang="en-US" sz="1600">
              <a:solidFill>
                <a:schemeClr val="bg1"/>
              </a:solidFill>
              <a:latin typeface="Avenir Medium"/>
            </a:endParaRPr>
          </a:p>
          <a:p>
            <a:pPr algn="l"/>
            <a:endParaRPr lang="en-US" sz="1600">
              <a:solidFill>
                <a:schemeClr val="bg1"/>
              </a:solidFill>
              <a:latin typeface="Avenir Medium"/>
            </a:endParaRPr>
          </a:p>
          <a:p>
            <a:pPr algn="l"/>
            <a:r>
              <a:rPr lang="en-US" sz="1600">
                <a:solidFill>
                  <a:schemeClr val="bg1"/>
                </a:solidFill>
                <a:latin typeface="Avenir Medium"/>
              </a:rPr>
              <a:t>Additional Contributors:</a:t>
            </a:r>
          </a:p>
          <a:p>
            <a:pPr algn="l"/>
            <a:r>
              <a:rPr lang="en-US" sz="1600">
                <a:solidFill>
                  <a:schemeClr val="bg1"/>
                </a:solidFill>
                <a:latin typeface="Avenir Medium"/>
              </a:rPr>
              <a:t>Kristie Davis, CoAgMET Analyst: </a:t>
            </a:r>
            <a:r>
              <a:rPr lang="en-US" sz="1600">
                <a:solidFill>
                  <a:schemeClr val="bg1"/>
                </a:solidFill>
                <a:latin typeface="Avenir Medium"/>
                <a:hlinkClick r:id="rId5">
                  <a:extLst>
                    <a:ext uri="{A12FA001-AC4F-418D-AE19-62706E023703}">
                      <ahyp:hlinkClr xmlns:ahyp="http://schemas.microsoft.com/office/drawing/2018/hyperlinkcolor" val="tx"/>
                    </a:ext>
                  </a:extLst>
                </a:hlinkClick>
              </a:rPr>
              <a:t>Kristie.Davis@colostate.edu</a:t>
            </a:r>
            <a:endParaRPr lang="en-US" sz="1600">
              <a:solidFill>
                <a:schemeClr val="bg1"/>
              </a:solidFill>
              <a:latin typeface="Avenir Medium"/>
            </a:endParaRPr>
          </a:p>
          <a:p>
            <a:pPr algn="l"/>
            <a:r>
              <a:rPr lang="en-US" sz="1600">
                <a:solidFill>
                  <a:schemeClr val="bg1"/>
                </a:solidFill>
                <a:latin typeface="Avenir Medium"/>
              </a:rPr>
              <a:t>Noah Newman, Education and Outreach Specialist: </a:t>
            </a:r>
            <a:r>
              <a:rPr lang="en-US" sz="1600">
                <a:solidFill>
                  <a:schemeClr val="bg1"/>
                </a:solidFill>
                <a:latin typeface="Avenir Medium"/>
                <a:hlinkClick r:id="rId6"/>
              </a:rPr>
              <a:t>Noah.Newman@colostate.edu</a:t>
            </a:r>
            <a:endParaRPr lang="en-US" sz="1600">
              <a:solidFill>
                <a:schemeClr val="bg1"/>
              </a:solidFill>
              <a:latin typeface="Avenir Medium"/>
            </a:endParaRPr>
          </a:p>
        </p:txBody>
      </p:sp>
      <p:sp>
        <p:nvSpPr>
          <p:cNvPr id="3" name="TextBox 2">
            <a:extLst>
              <a:ext uri="{FF2B5EF4-FFF2-40B4-BE49-F238E27FC236}">
                <a16:creationId xmlns:a16="http://schemas.microsoft.com/office/drawing/2014/main" id="{A83E9F9D-A012-4D0B-0894-0E3CD1A5631D}"/>
              </a:ext>
            </a:extLst>
          </p:cNvPr>
          <p:cNvSpPr txBox="1"/>
          <p:nvPr/>
        </p:nvSpPr>
        <p:spPr>
          <a:xfrm>
            <a:off x="5496931" y="99741"/>
            <a:ext cx="6462132" cy="2585323"/>
          </a:xfrm>
          <a:prstGeom prst="rect">
            <a:avLst/>
          </a:prstGeom>
          <a:noFill/>
        </p:spPr>
        <p:txBody>
          <a:bodyPr wrap="square" lIns="91440" tIns="45720" rIns="91440" bIns="45720" rtlCol="0" anchor="t">
            <a:spAutoFit/>
          </a:bodyPr>
          <a:lstStyle/>
          <a:p>
            <a:pPr algn="r"/>
            <a:endParaRPr lang="en-US">
              <a:solidFill>
                <a:schemeClr val="bg1"/>
              </a:solidFill>
              <a:latin typeface="Avenir Medium"/>
            </a:endParaRPr>
          </a:p>
          <a:p>
            <a:pPr algn="r"/>
            <a:r>
              <a:rPr lang="en-US" sz="2400" b="1">
                <a:solidFill>
                  <a:schemeClr val="bg1"/>
                </a:solidFill>
                <a:latin typeface="Avenir Medium"/>
              </a:rPr>
              <a:t>Visit us on the web:</a:t>
            </a:r>
          </a:p>
          <a:p>
            <a:pPr algn="r"/>
            <a:r>
              <a:rPr lang="en-US" sz="2400">
                <a:solidFill>
                  <a:schemeClr val="bg1"/>
                </a:solidFill>
                <a:latin typeface="Avenir Medium"/>
                <a:hlinkClick r:id="rId7">
                  <a:extLst>
                    <a:ext uri="{A12FA001-AC4F-418D-AE19-62706E023703}">
                      <ahyp:hlinkClr xmlns:ahyp="http://schemas.microsoft.com/office/drawing/2018/hyperlinkcolor" val="tx"/>
                    </a:ext>
                  </a:extLst>
                </a:hlinkClick>
              </a:rPr>
              <a:t>climate.colostate.edu</a:t>
            </a:r>
            <a:endParaRPr lang="en-US">
              <a:solidFill>
                <a:schemeClr val="bg1"/>
              </a:solidFill>
            </a:endParaRPr>
          </a:p>
          <a:p>
            <a:pPr algn="r"/>
            <a:endParaRPr lang="en-US" sz="2400">
              <a:solidFill>
                <a:schemeClr val="bg1"/>
              </a:solidFill>
              <a:latin typeface="Avenir Medium"/>
            </a:endParaRPr>
          </a:p>
          <a:p>
            <a:pPr algn="r"/>
            <a:r>
              <a:rPr lang="en-US" sz="2400" b="1">
                <a:solidFill>
                  <a:schemeClr val="bg1"/>
                </a:solidFill>
                <a:latin typeface="Avenir Medium"/>
              </a:rPr>
              <a:t>Subscribe to our mailing list for monthly climate updates:</a:t>
            </a:r>
            <a:r>
              <a:rPr lang="en-US" sz="2400">
                <a:solidFill>
                  <a:schemeClr val="bg1"/>
                </a:solidFill>
                <a:latin typeface="Avenir Medium"/>
              </a:rPr>
              <a:t> </a:t>
            </a:r>
            <a:r>
              <a:rPr lang="en-US" sz="2400">
                <a:solidFill>
                  <a:schemeClr val="bg1"/>
                </a:solidFill>
                <a:latin typeface="Avenir Medium"/>
                <a:ea typeface="+mn-lt"/>
                <a:cs typeface="+mn-lt"/>
                <a:hlinkClick r:id="rId8">
                  <a:extLst>
                    <a:ext uri="{A12FA001-AC4F-418D-AE19-62706E023703}">
                      <ahyp:hlinkClr xmlns:ahyp="http://schemas.microsoft.com/office/drawing/2018/hyperlinkcolor" val="tx"/>
                    </a:ext>
                  </a:extLst>
                </a:hlinkClick>
              </a:rPr>
              <a:t>https://climate.colostate.edu/subscribe.html</a:t>
            </a:r>
          </a:p>
        </p:txBody>
      </p:sp>
    </p:spTree>
    <p:extLst>
      <p:ext uri="{BB962C8B-B14F-4D97-AF65-F5344CB8AC3E}">
        <p14:creationId xmlns:p14="http://schemas.microsoft.com/office/powerpoint/2010/main" val="39367138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1_Office Theme">
  <a:themeElements>
    <a:clrScheme name="Custom 2">
      <a:dk1>
        <a:srgbClr val="FFFFFF"/>
      </a:dk1>
      <a:lt1>
        <a:srgbClr val="FFFFFF"/>
      </a:lt1>
      <a:dk2>
        <a:srgbClr val="1E4D2B"/>
      </a:dk2>
      <a:lt2>
        <a:srgbClr val="C8C371"/>
      </a:lt2>
      <a:accent1>
        <a:srgbClr val="D9782C"/>
      </a:accent1>
      <a:accent2>
        <a:srgbClr val="C9D845"/>
      </a:accent2>
      <a:accent3>
        <a:srgbClr val="CC5430"/>
      </a:accent3>
      <a:accent4>
        <a:srgbClr val="105456"/>
      </a:accent4>
      <a:accent5>
        <a:srgbClr val="12A3B6"/>
      </a:accent5>
      <a:accent6>
        <a:srgbClr val="ECC530"/>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ccc_template_may2018" id="{D03AB9C0-4F91-0648-980B-9F1A3EAD0992}" vid="{5BC6B764-4BB5-984C-A8B3-230999F94EA8}"/>
    </a:ext>
  </a:extLst>
</a:theme>
</file>

<file path=ppt/theme/theme2.xml><?xml version="1.0" encoding="utf-8"?>
<a:theme xmlns:a="http://schemas.openxmlformats.org/drawingml/2006/main" name="6_Office Theme">
  <a:themeElements>
    <a:clrScheme name="CSU Palette 2016">
      <a:dk1>
        <a:srgbClr val="59595B"/>
      </a:dk1>
      <a:lt1>
        <a:srgbClr val="FFFFFF"/>
      </a:lt1>
      <a:dk2>
        <a:srgbClr val="1E4D2B"/>
      </a:dk2>
      <a:lt2>
        <a:srgbClr val="C8C371"/>
      </a:lt2>
      <a:accent1>
        <a:srgbClr val="D9782C"/>
      </a:accent1>
      <a:accent2>
        <a:srgbClr val="C9D845"/>
      </a:accent2>
      <a:accent3>
        <a:srgbClr val="CC5430"/>
      </a:accent3>
      <a:accent4>
        <a:srgbClr val="105456"/>
      </a:accent4>
      <a:accent5>
        <a:srgbClr val="12A3B6"/>
      </a:accent5>
      <a:accent6>
        <a:srgbClr val="ECC530"/>
      </a:accent6>
      <a:hlink>
        <a:srgbClr val="3246A4"/>
      </a:hlink>
      <a:folHlink>
        <a:srgbClr val="6B15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CD0A65AAD91049BD2458CD0AB4A11B" ma:contentTypeVersion="18" ma:contentTypeDescription="Create a new document." ma:contentTypeScope="" ma:versionID="b632647006dae667477c836006855b16">
  <xsd:schema xmlns:xsd="http://www.w3.org/2001/XMLSchema" xmlns:xs="http://www.w3.org/2001/XMLSchema" xmlns:p="http://schemas.microsoft.com/office/2006/metadata/properties" xmlns:ns2="a3d3bea6-f478-4be0-94a6-739248b9fdc2" xmlns:ns3="80f9acaa-48d4-46ef-ad77-66eaaf23b796" targetNamespace="http://schemas.microsoft.com/office/2006/metadata/properties" ma:root="true" ma:fieldsID="23af27a57909502057079919c18ca2eb" ns2:_="" ns3:_="">
    <xsd:import namespace="a3d3bea6-f478-4be0-94a6-739248b9fdc2"/>
    <xsd:import namespace="80f9acaa-48d4-46ef-ad77-66eaaf23b79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d3bea6-f478-4be0-94a6-739248b9fd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809afe7-41e7-411a-ade2-84efccde1b3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f9acaa-48d4-46ef-ad77-66eaaf23b79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aa0d191-9928-4c39-b11f-d07b6f549fe4}" ma:internalName="TaxCatchAll" ma:showField="CatchAllData" ma:web="80f9acaa-48d4-46ef-ad77-66eaaf23b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3d3bea6-f478-4be0-94a6-739248b9fdc2">
      <Terms xmlns="http://schemas.microsoft.com/office/infopath/2007/PartnerControls"/>
    </lcf76f155ced4ddcb4097134ff3c332f>
    <TaxCatchAll xmlns="80f9acaa-48d4-46ef-ad77-66eaaf23b796" xsi:nil="true"/>
  </documentManagement>
</p:properties>
</file>

<file path=customXml/itemProps1.xml><?xml version="1.0" encoding="utf-8"?>
<ds:datastoreItem xmlns:ds="http://schemas.openxmlformats.org/officeDocument/2006/customXml" ds:itemID="{C8073D5F-112D-4A69-9254-897DDDEC7EB6}">
  <ds:schemaRefs>
    <ds:schemaRef ds:uri="http://schemas.microsoft.com/sharepoint/v3/contenttype/forms"/>
  </ds:schemaRefs>
</ds:datastoreItem>
</file>

<file path=customXml/itemProps2.xml><?xml version="1.0" encoding="utf-8"?>
<ds:datastoreItem xmlns:ds="http://schemas.openxmlformats.org/officeDocument/2006/customXml" ds:itemID="{3EB4D4A3-FB0F-4988-A555-7C481B95CD97}">
  <ds:schemaRefs>
    <ds:schemaRef ds:uri="80f9acaa-48d4-46ef-ad77-66eaaf23b796"/>
    <ds:schemaRef ds:uri="a3d3bea6-f478-4be0-94a6-739248b9fd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BCC9D15-C018-4498-B84E-6FF7A5AC1A6F}">
  <ds:schemaRefs>
    <ds:schemaRef ds:uri="80f9acaa-48d4-46ef-ad77-66eaaf23b796"/>
    <ds:schemaRef ds:uri="a3d3bea6-f478-4be0-94a6-739248b9fd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5121</Words>
  <Application>Microsoft Macintosh PowerPoint</Application>
  <PresentationFormat>Widescreen</PresentationFormat>
  <Paragraphs>783</Paragraphs>
  <Slides>79</Slides>
  <Notes>18</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79</vt:i4>
      </vt:variant>
    </vt:vector>
  </HeadingPairs>
  <TitlesOfParts>
    <vt:vector size="92" baseType="lpstr">
      <vt:lpstr>Arial</vt:lpstr>
      <vt:lpstr>Avenir Black</vt:lpstr>
      <vt:lpstr>Avenir Book</vt:lpstr>
      <vt:lpstr>Avenir Heavy</vt:lpstr>
      <vt:lpstr>Avenir Medium</vt:lpstr>
      <vt:lpstr>Calibri</vt:lpstr>
      <vt:lpstr>Franklin Gothic Book</vt:lpstr>
      <vt:lpstr>Helvetica</vt:lpstr>
      <vt:lpstr>Segoe UI</vt:lpstr>
      <vt:lpstr>Segoe UI Variable Display</vt:lpstr>
      <vt:lpstr>Wingdings</vt:lpstr>
      <vt:lpstr>1_Office Theme</vt:lpstr>
      <vt:lpstr>6_Office Theme</vt:lpstr>
      <vt:lpstr>PowerPoint Presentation</vt:lpstr>
      <vt:lpstr>View our ArcGIS StoryMaps version of this summary!</vt:lpstr>
      <vt:lpstr>Water Year 2026 at a glance</vt:lpstr>
      <vt:lpstr>PowerPoint Presentation</vt:lpstr>
      <vt:lpstr>Follow the Water: What is a Water Year?</vt:lpstr>
      <vt:lpstr>Outline  I. Temperature and Precipitation II. Drought III. Water: Snowpack, Streamflow &amp; Reservoirs IV. Notable Events V. Contact</vt:lpstr>
      <vt:lpstr>Temperature and Precipitation</vt:lpstr>
      <vt:lpstr>Temperature and Precipitation Ranks for WY 2026</vt:lpstr>
      <vt:lpstr>Water Year 2026 was filled with temperature superlatives</vt:lpstr>
      <vt:lpstr>Colorado’s Warmest Water Year on Record</vt:lpstr>
      <vt:lpstr>Colorado’s Warmest Water Year on Record (by a lot)</vt:lpstr>
      <vt:lpstr>Colorado’s Warmest Water Year on Record (by a lot)</vt:lpstr>
      <vt:lpstr>Four different months were record-warm</vt:lpstr>
      <vt:lpstr>Statewide, for every below-average day in WY 2026, there were ~3.6 above-average days. </vt:lpstr>
      <vt:lpstr>In gridded temperature data, daily warm records outpaced cold records by more than 21 to 1 in Water Year 2026.</vt:lpstr>
      <vt:lpstr>Daily Station Records</vt:lpstr>
      <vt:lpstr>Record-breaking statewide warmth</vt:lpstr>
      <vt:lpstr>Heat waves and cold snaps</vt:lpstr>
      <vt:lpstr>90 degree days were frequent, and some stations recorded their most on record. </vt:lpstr>
      <vt:lpstr>Temperatures have been steadily increasing in Colorado, but this year stood out even in our changing climate. </vt:lpstr>
      <vt:lpstr>PowerPoint Presentation</vt:lpstr>
      <vt:lpstr>PowerPoint Presentation</vt:lpstr>
      <vt:lpstr>PowerPoint Presentation</vt:lpstr>
      <vt:lpstr>Statewide, Colorado saw its 18th-driest Water Year on record</vt:lpstr>
      <vt:lpstr>Precipitation across most of the state was below average</vt:lpstr>
      <vt:lpstr>The peak snow season months were dry</vt:lpstr>
      <vt:lpstr>Agricultural areas were dry at a key moment in the season</vt:lpstr>
      <vt:lpstr>PowerPoint Presentation</vt:lpstr>
      <vt:lpstr>PowerPoint Presentation</vt:lpstr>
      <vt:lpstr>Drought</vt:lpstr>
      <vt:lpstr>US Drought Monitor for WY 2026 </vt:lpstr>
      <vt:lpstr>WY2026 USDM evolution: we ended the WY worse off than when we started.</vt:lpstr>
      <vt:lpstr>Statewide Palmer Drought Severity Index was the lowest on record at the end of August, slightly worse than 2002.</vt:lpstr>
      <vt:lpstr>USDM Maps: beginning vs. end of WY 2026</vt:lpstr>
      <vt:lpstr>Start of WY 2026: A divide between west and east</vt:lpstr>
      <vt:lpstr>Early winter warmth worsens conditions in the High Country</vt:lpstr>
      <vt:lpstr>Drought worsens throughout the spring </vt:lpstr>
      <vt:lpstr>April flash drought</vt:lpstr>
      <vt:lpstr>Early June improvements</vt:lpstr>
      <vt:lpstr>Conditions worsen over the summer</vt:lpstr>
      <vt:lpstr>Rounding out WY2026 with improvements</vt:lpstr>
      <vt:lpstr>Water: Snowpack, Streamflow &amp; Reservoirs</vt:lpstr>
      <vt:lpstr>This year’s mountain snowpack was the lowest on record for Colorado</vt:lpstr>
      <vt:lpstr>A snowpack unlike any on record</vt:lpstr>
      <vt:lpstr>Snowpack was consistently low throughout the state</vt:lpstr>
      <vt:lpstr>Snow courses that never before had less than 4-6” of SWE on April 1 reported none on that date this year</vt:lpstr>
      <vt:lpstr>With record-low snowpack came record-low streamflow</vt:lpstr>
      <vt:lpstr>PowerPoint Presentation</vt:lpstr>
      <vt:lpstr>Low streamflow meant high demand for water and storage reductions in reservoirs.  </vt:lpstr>
      <vt:lpstr>Storage in Colorado’s reservoirs was more than 2 million acre-feet below average, the lowest levels since 2002 </vt:lpstr>
      <vt:lpstr>Notable Events</vt:lpstr>
      <vt:lpstr>October 2025: Very heavy rainfall and flash flooding in SW Colorado</vt:lpstr>
      <vt:lpstr>The flood event resulted from two back-to-back remnant tropical systems (Hurricane Priscilla and Tropical Storm Raymond) that brought abundant warm, moist air to SW CO over the course of several days.</vt:lpstr>
      <vt:lpstr>The amount of rain that fell was highly unusual for the area. The Upper San Juan SNOTEL station (right) reported its 3rd-highest 7-day precipitation total on record (dating back to 1978), and its highest 7-day total in the fall months.   In terms of fall rainstorms in SW CO, only the “Sonora Hurricane” of October 1911 rivals this event.</vt:lpstr>
      <vt:lpstr>Southwest CO Flooding</vt:lpstr>
      <vt:lpstr>November 2025: Late first snows</vt:lpstr>
      <vt:lpstr>December 2025: Record-setting heat</vt:lpstr>
      <vt:lpstr>December 2025: Winds and wildfires</vt:lpstr>
      <vt:lpstr>January 2026: Our only real cold snap of WY 2026 </vt:lpstr>
      <vt:lpstr>February 2026: our remarkably warm winter continued</vt:lpstr>
      <vt:lpstr>February 2026: our remarkably warm winter continued</vt:lpstr>
      <vt:lpstr>March 2026: An unprecedented heat dome for the time of year</vt:lpstr>
      <vt:lpstr>March 2026: Record-smashing warmth</vt:lpstr>
      <vt:lpstr>March 2026: Record-smashing warmth</vt:lpstr>
      <vt:lpstr>March 2026: Record-smashing warmth</vt:lpstr>
      <vt:lpstr>March 2026: Record-smashing warmth</vt:lpstr>
      <vt:lpstr>March 2026: Record-smashing warmth</vt:lpstr>
      <vt:lpstr>April 2026: Flash drought across the Eastern Plains</vt:lpstr>
      <vt:lpstr>April 2026: Flash drought across the Eastern Plains</vt:lpstr>
      <vt:lpstr>April 2026: Flash drought across the Eastern Plains</vt:lpstr>
      <vt:lpstr>May 2026: A late-season Front Range snowstorm</vt:lpstr>
      <vt:lpstr>June 2026: Severe Storms</vt:lpstr>
      <vt:lpstr>June-July 2026: Wildfires ignite across the state</vt:lpstr>
      <vt:lpstr>June-July 2026: Wildfires ignite across the state</vt:lpstr>
      <vt:lpstr>June-July 2026: Wildfires ignite across the state</vt:lpstr>
      <vt:lpstr>July-August 2026: Flash flooding and debris flows</vt:lpstr>
      <vt:lpstr>September 2026: heavy rain continues</vt:lpstr>
      <vt:lpstr>September 2026: rounding out a record-warm Water Year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Becky Bolinger</dc:creator>
  <cp:lastModifiedBy>Allie Mazurek</cp:lastModifiedBy>
  <cp:revision>1</cp:revision>
  <dcterms:created xsi:type="dcterms:W3CDTF">2018-04-06T20:28:30Z</dcterms:created>
  <dcterms:modified xsi:type="dcterms:W3CDTF">2026-10-19T20:46:10Z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0x01010061CD0A65AAD91049BD2458CD0AB4A11B</vt:lpwstr>
  </property>
</Properties>
</file>